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81" r:id="rId2"/>
    <p:sldId id="287" r:id="rId3"/>
    <p:sldId id="289" r:id="rId4"/>
    <p:sldId id="334" r:id="rId5"/>
    <p:sldId id="326" r:id="rId6"/>
    <p:sldId id="258" r:id="rId7"/>
    <p:sldId id="308" r:id="rId8"/>
    <p:sldId id="309" r:id="rId9"/>
    <p:sldId id="327" r:id="rId10"/>
    <p:sldId id="294" r:id="rId11"/>
    <p:sldId id="295" r:id="rId12"/>
    <p:sldId id="310" r:id="rId13"/>
    <p:sldId id="303" r:id="rId14"/>
    <p:sldId id="312" r:id="rId15"/>
    <p:sldId id="328" r:id="rId16"/>
    <p:sldId id="313" r:id="rId17"/>
    <p:sldId id="260" r:id="rId18"/>
    <p:sldId id="293" r:id="rId19"/>
    <p:sldId id="314" r:id="rId20"/>
    <p:sldId id="261" r:id="rId21"/>
    <p:sldId id="329" r:id="rId22"/>
    <p:sldId id="330" r:id="rId23"/>
    <p:sldId id="311" r:id="rId24"/>
    <p:sldId id="315" r:id="rId25"/>
    <p:sldId id="316" r:id="rId26"/>
    <p:sldId id="317" r:id="rId27"/>
    <p:sldId id="319" r:id="rId28"/>
    <p:sldId id="335" r:id="rId29"/>
    <p:sldId id="320" r:id="rId30"/>
    <p:sldId id="323" r:id="rId31"/>
    <p:sldId id="331" r:id="rId32"/>
    <p:sldId id="324" r:id="rId33"/>
    <p:sldId id="332" r:id="rId34"/>
    <p:sldId id="325" r:id="rId35"/>
    <p:sldId id="321" r:id="rId36"/>
    <p:sldId id="336" r:id="rId37"/>
    <p:sldId id="322" r:id="rId38"/>
    <p:sldId id="285" r:id="rId39"/>
    <p:sldId id="286" r:id="rId40"/>
    <p:sldId id="337" r:id="rId41"/>
    <p:sldId id="259" r:id="rId42"/>
    <p:sldId id="333"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11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E72"/>
    <a:srgbClr val="163961"/>
    <a:srgbClr val="B61F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8B1CA-6A56-4513-976B-844E6DE1136D}" v="47" dt="2024-10-18T19:15:09.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showGuides="1">
      <p:cViewPr varScale="1">
        <p:scale>
          <a:sx n="72" d="100"/>
          <a:sy n="72" d="100"/>
        </p:scale>
        <p:origin x="216" y="60"/>
      </p:cViewPr>
      <p:guideLst>
        <p:guide orient="horz" pos="1296"/>
        <p:guide pos="1104"/>
      </p:guideLst>
    </p:cSldViewPr>
  </p:slideViewPr>
  <p:notesTextViewPr>
    <p:cViewPr>
      <p:scale>
        <a:sx n="3" d="2"/>
        <a:sy n="3" d="2"/>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CF80DC-510D-4C32-988B-B667D245360B}" type="datetimeFigureOut">
              <a:rPr lang="en-US" smtClean="0"/>
              <a:t>10/22/2024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FF8A512-271B-4579-BF13-B0693279B3EE}" type="slidenum">
              <a:rPr lang="en-US" smtClean="0"/>
              <a:t>‹#›</a:t>
            </a:fld>
            <a:endParaRPr lang="en-US"/>
          </a:p>
        </p:txBody>
      </p:sp>
    </p:spTree>
    <p:extLst>
      <p:ext uri="{BB962C8B-B14F-4D97-AF65-F5344CB8AC3E}">
        <p14:creationId xmlns:p14="http://schemas.microsoft.com/office/powerpoint/2010/main" val="510339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D19A21-9BA7-4033-AFE5-1E3A6B9B46F0}" type="datetimeFigureOut">
              <a:rPr lang="en-US" smtClean="0"/>
              <a:t>10/22/2024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7027B9-CB12-4A56-BEC6-3C14BFC59266}" type="slidenum">
              <a:rPr lang="en-US" smtClean="0"/>
              <a:t>‹#›</a:t>
            </a:fld>
            <a:endParaRPr lang="en-US"/>
          </a:p>
        </p:txBody>
      </p:sp>
    </p:spTree>
    <p:extLst>
      <p:ext uri="{BB962C8B-B14F-4D97-AF65-F5344CB8AC3E}">
        <p14:creationId xmlns:p14="http://schemas.microsoft.com/office/powerpoint/2010/main" val="11100801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1911" y="2032790"/>
            <a:ext cx="7611291" cy="2387600"/>
          </a:xfrm>
        </p:spPr>
        <p:txBody>
          <a:bodyPr anchor="b"/>
          <a:lstStyle>
            <a:lvl1pPr algn="ctr">
              <a:defRPr sz="6000" b="1">
                <a:solidFill>
                  <a:schemeClr val="bg1"/>
                </a:solidFill>
                <a:latin typeface="Didot LH RomanOsF" panose="02000803090000020003" pitchFamily="2" charset="0"/>
              </a:defRPr>
            </a:lvl1pPr>
          </a:lstStyle>
          <a:p>
            <a:r>
              <a:rPr lang="en-US" dirty="0"/>
              <a:t>Click to edit Master title style</a:t>
            </a:r>
          </a:p>
        </p:txBody>
      </p:sp>
      <p:sp>
        <p:nvSpPr>
          <p:cNvPr id="3" name="Subtitle 2"/>
          <p:cNvSpPr>
            <a:spLocks noGrp="1"/>
          </p:cNvSpPr>
          <p:nvPr>
            <p:ph type="subTitle" idx="1"/>
          </p:nvPr>
        </p:nvSpPr>
        <p:spPr>
          <a:xfrm>
            <a:off x="2290354" y="4543648"/>
            <a:ext cx="7611291" cy="14206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045" y="488924"/>
            <a:ext cx="1543866" cy="1543866"/>
          </a:xfrm>
          <a:prstGeom prst="rect">
            <a:avLst/>
          </a:prstGeom>
        </p:spPr>
      </p:pic>
    </p:spTree>
    <p:extLst>
      <p:ext uri="{BB962C8B-B14F-4D97-AF65-F5344CB8AC3E}">
        <p14:creationId xmlns:p14="http://schemas.microsoft.com/office/powerpoint/2010/main" val="110556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66CD37-0E21-28D2-F8C9-3F9809FA4182}"/>
              </a:ext>
            </a:extLst>
          </p:cNvPr>
          <p:cNvSpPr/>
          <p:nvPr userDrawn="1"/>
        </p:nvSpPr>
        <p:spPr>
          <a:xfrm>
            <a:off x="1550504" y="0"/>
            <a:ext cx="1064149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210" y="4611258"/>
            <a:ext cx="952144" cy="952144"/>
          </a:xfrm>
          <a:prstGeom prst="rect">
            <a:avLst/>
          </a:prstGeom>
        </p:spPr>
      </p:pic>
      <p:sp>
        <p:nvSpPr>
          <p:cNvPr id="2" name="Title 1"/>
          <p:cNvSpPr>
            <a:spLocks noGrp="1"/>
          </p:cNvSpPr>
          <p:nvPr>
            <p:ph type="title"/>
          </p:nvPr>
        </p:nvSpPr>
        <p:spPr>
          <a:xfrm>
            <a:off x="1749287" y="365125"/>
            <a:ext cx="9962983" cy="1325563"/>
          </a:xfrm>
        </p:spPr>
        <p:txBody>
          <a:bodyPr>
            <a:normAutofit/>
          </a:bodyPr>
          <a:lstStyle>
            <a:lvl1pPr>
              <a:defRPr sz="3600">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1749288" y="1844703"/>
            <a:ext cx="9962982" cy="4648172"/>
          </a:xfrm>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A49BBAA1-A0AB-42D2-ED51-7DCEF47D249F}"/>
              </a:ext>
            </a:extLst>
          </p:cNvPr>
          <p:cNvSpPr/>
          <p:nvPr userDrawn="1"/>
        </p:nvSpPr>
        <p:spPr>
          <a:xfrm>
            <a:off x="231006" y="5788972"/>
            <a:ext cx="1038552" cy="770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descr="A black background with white text and red and white stripes&#10;&#10;Description automatically generated">
            <a:extLst>
              <a:ext uri="{FF2B5EF4-FFF2-40B4-BE49-F238E27FC236}">
                <a16:creationId xmlns:a16="http://schemas.microsoft.com/office/drawing/2014/main" id="{59B87E0E-50E1-DB36-1A18-C00DDA62B2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529" y="5788342"/>
            <a:ext cx="1223506" cy="829030"/>
          </a:xfrm>
          <a:prstGeom prst="rect">
            <a:avLst/>
          </a:prstGeom>
        </p:spPr>
      </p:pic>
    </p:spTree>
    <p:extLst>
      <p:ext uri="{BB962C8B-B14F-4D97-AF65-F5344CB8AC3E}">
        <p14:creationId xmlns:p14="http://schemas.microsoft.com/office/powerpoint/2010/main" val="2045920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8717" y="691132"/>
            <a:ext cx="10341973" cy="2852737"/>
          </a:xfrm>
          <a:noFill/>
        </p:spPr>
        <p:txBody>
          <a:bodyPr anchor="b">
            <a:normAutofit/>
          </a:bodyPr>
          <a:lstStyle>
            <a:lvl1pPr algn="ctr">
              <a:defRPr sz="4800" b="1">
                <a:solidFill>
                  <a:schemeClr val="bg1"/>
                </a:solidFill>
                <a:latin typeface="Didot LH RomanOsF" panose="02000803090000020003"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86237310-0097-CFC9-98D0-703F50FB24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135" y="5521658"/>
            <a:ext cx="649582" cy="649582"/>
          </a:xfrm>
          <a:prstGeom prst="rect">
            <a:avLst/>
          </a:prstGeom>
        </p:spPr>
      </p:pic>
    </p:spTree>
    <p:extLst>
      <p:ext uri="{BB962C8B-B14F-4D97-AF65-F5344CB8AC3E}">
        <p14:creationId xmlns:p14="http://schemas.microsoft.com/office/powerpoint/2010/main" val="4213764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5D0C1E-1896-705E-9DFA-54D93018D640}"/>
              </a:ext>
            </a:extLst>
          </p:cNvPr>
          <p:cNvSpPr/>
          <p:nvPr userDrawn="1"/>
        </p:nvSpPr>
        <p:spPr>
          <a:xfrm>
            <a:off x="0" y="0"/>
            <a:ext cx="12192000" cy="596766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7752568" y="6309795"/>
            <a:ext cx="4114800" cy="365125"/>
          </a:xfrm>
        </p:spPr>
        <p:txBody>
          <a:bodyPr/>
          <a:lstStyle>
            <a:lvl1pPr algn="r">
              <a:defRPr sz="1000">
                <a:solidFill>
                  <a:schemeClr val="bg1"/>
                </a:solidFill>
              </a:defRPr>
            </a:lvl1pPr>
          </a:lstStyle>
          <a:p>
            <a:r>
              <a:rPr lang="en-US"/>
              <a:t>Attorney-Client Privilege &amp; Attorney Work Product</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063" y="6059761"/>
            <a:ext cx="649582" cy="649582"/>
          </a:xfrm>
          <a:prstGeom prst="rect">
            <a:avLst/>
          </a:prstGeom>
        </p:spPr>
      </p:pic>
      <p:sp>
        <p:nvSpPr>
          <p:cNvPr id="8" name="TextBox 7"/>
          <p:cNvSpPr txBox="1"/>
          <p:nvPr userDrawn="1"/>
        </p:nvSpPr>
        <p:spPr>
          <a:xfrm>
            <a:off x="529854" y="2073355"/>
            <a:ext cx="11132288" cy="1169551"/>
          </a:xfrm>
          <a:prstGeom prst="rect">
            <a:avLst/>
          </a:prstGeom>
          <a:noFill/>
        </p:spPr>
        <p:txBody>
          <a:bodyPr wrap="square" rtlCol="0">
            <a:spAutoFit/>
          </a:bodyPr>
          <a:lstStyle/>
          <a:p>
            <a:pPr algn="ctr"/>
            <a:r>
              <a:rPr lang="en-US" sz="4000" b="1" dirty="0">
                <a:solidFill>
                  <a:srgbClr val="C00000"/>
                </a:solidFill>
              </a:rPr>
              <a:t>Young Conaway Stargatt &amp; Taylor, LLP</a:t>
            </a:r>
          </a:p>
          <a:p>
            <a:pPr algn="ctr">
              <a:lnSpc>
                <a:spcPct val="150000"/>
              </a:lnSpc>
            </a:pPr>
            <a:r>
              <a:rPr lang="en-US" sz="2000" dirty="0"/>
              <a:t>Rodney Square | 1000 North King Street | Wilmington, DE 19801</a:t>
            </a:r>
          </a:p>
        </p:txBody>
      </p:sp>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6537" t="16468" r="16327" b="15975"/>
          <a:stretch/>
        </p:blipFill>
        <p:spPr>
          <a:xfrm>
            <a:off x="7314075" y="4035772"/>
            <a:ext cx="876986" cy="88250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76251" y="4035772"/>
            <a:ext cx="882502" cy="882502"/>
          </a:xfrm>
          <a:prstGeom prst="rect">
            <a:avLst/>
          </a:prstGeom>
        </p:spPr>
      </p:pic>
    </p:spTree>
    <p:extLst>
      <p:ext uri="{BB962C8B-B14F-4D97-AF65-F5344CB8AC3E}">
        <p14:creationId xmlns:p14="http://schemas.microsoft.com/office/powerpoint/2010/main" val="19801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6667500" y="6390843"/>
            <a:ext cx="4114800" cy="365125"/>
          </a:xfrm>
        </p:spPr>
        <p:txBody>
          <a:bodyPr/>
          <a:lstStyle>
            <a:lvl1pPr algn="r">
              <a:defRPr sz="1000">
                <a:solidFill>
                  <a:schemeClr val="bg1"/>
                </a:solidFill>
              </a:defRPr>
            </a:lvl1pPr>
          </a:lstStyle>
          <a:p>
            <a:r>
              <a:rPr lang="en-US"/>
              <a:t>Attorney-Client Privilege &amp; Attorney Work Product</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72" y="6098020"/>
            <a:ext cx="649582" cy="649582"/>
          </a:xfrm>
          <a:prstGeom prst="rect">
            <a:avLst/>
          </a:prstGeom>
        </p:spPr>
      </p:pic>
      <p:sp>
        <p:nvSpPr>
          <p:cNvPr id="2" name="Rectangle 1">
            <a:extLst>
              <a:ext uri="{FF2B5EF4-FFF2-40B4-BE49-F238E27FC236}">
                <a16:creationId xmlns:a16="http://schemas.microsoft.com/office/drawing/2014/main" id="{A83463CE-534C-C5C2-D456-D9CE8D0B6729}"/>
              </a:ext>
            </a:extLst>
          </p:cNvPr>
          <p:cNvSpPr/>
          <p:nvPr userDrawn="1"/>
        </p:nvSpPr>
        <p:spPr>
          <a:xfrm>
            <a:off x="0" y="0"/>
            <a:ext cx="12192000" cy="596766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23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65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593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097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30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Attorney-Client Privilege &amp; Attorney Work Product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82171-9C01-4D28-BF25-1D47EE59F704}" type="slidenum">
              <a:rPr lang="en-US" smtClean="0"/>
              <a:t>‹#›</a:t>
            </a:fld>
            <a:endParaRPr lang="en-US"/>
          </a:p>
        </p:txBody>
      </p:sp>
    </p:spTree>
    <p:extLst>
      <p:ext uri="{BB962C8B-B14F-4D97-AF65-F5344CB8AC3E}">
        <p14:creationId xmlns:p14="http://schemas.microsoft.com/office/powerpoint/2010/main" val="199208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7" r:id="rId8"/>
    <p:sldLayoutId id="2147483658"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Didot LH HeadlineOsF" panose="02020500000000000000"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61A2E3-B148-5FC1-24EE-A4969B15B699}"/>
              </a:ext>
            </a:extLst>
          </p:cNvPr>
          <p:cNvSpPr>
            <a:spLocks noGrp="1"/>
          </p:cNvSpPr>
          <p:nvPr>
            <p:ph type="ctrTitle"/>
          </p:nvPr>
        </p:nvSpPr>
        <p:spPr>
          <a:xfrm>
            <a:off x="1476291" y="2463800"/>
            <a:ext cx="9239416" cy="965200"/>
          </a:xfrm>
        </p:spPr>
        <p:txBody>
          <a:bodyPr>
            <a:noAutofit/>
          </a:bodyPr>
          <a:lstStyle/>
          <a:p>
            <a:pPr>
              <a:lnSpc>
                <a:spcPct val="100000"/>
              </a:lnSpc>
              <a:spcBef>
                <a:spcPts val="1200"/>
              </a:spcBef>
              <a:spcAft>
                <a:spcPts val="1200"/>
              </a:spcAft>
            </a:pPr>
            <a:r>
              <a:rPr lang="en-US" sz="4400" b="1" dirty="0">
                <a:latin typeface="+mn-lt"/>
              </a:rPr>
              <a:t>So, Here’s What’s Going On:</a:t>
            </a:r>
            <a:br>
              <a:rPr lang="en-US" sz="4400" b="1" dirty="0">
                <a:latin typeface="+mn-lt"/>
              </a:rPr>
            </a:br>
            <a:r>
              <a:rPr lang="en-US" sz="4400" dirty="0">
                <a:latin typeface="+mn-lt"/>
              </a:rPr>
              <a:t>  A Trustee’s Fiduciary Duty to Report</a:t>
            </a:r>
            <a:endParaRPr lang="en-US" sz="4400" dirty="0"/>
          </a:p>
        </p:txBody>
      </p:sp>
      <p:sp>
        <p:nvSpPr>
          <p:cNvPr id="6" name="Subtitle 5">
            <a:extLst>
              <a:ext uri="{FF2B5EF4-FFF2-40B4-BE49-F238E27FC236}">
                <a16:creationId xmlns:a16="http://schemas.microsoft.com/office/drawing/2014/main" id="{7E82D793-69CE-22A8-CBD5-A9DE44208210}"/>
              </a:ext>
            </a:extLst>
          </p:cNvPr>
          <p:cNvSpPr>
            <a:spLocks noGrp="1"/>
          </p:cNvSpPr>
          <p:nvPr>
            <p:ph type="subTitle" idx="1"/>
          </p:nvPr>
        </p:nvSpPr>
        <p:spPr>
          <a:xfrm>
            <a:off x="2290354" y="3500718"/>
            <a:ext cx="7611291" cy="2799491"/>
          </a:xfrm>
        </p:spPr>
        <p:txBody>
          <a:bodyPr>
            <a:normAutofit fontScale="25000" lnSpcReduction="20000"/>
          </a:bodyPr>
          <a:lstStyle/>
          <a:p>
            <a:pPr marL="0" marR="0" algn="ctr">
              <a:lnSpc>
                <a:spcPct val="120000"/>
              </a:lnSpc>
              <a:spcBef>
                <a:spcPts val="0"/>
              </a:spcBef>
              <a:spcAft>
                <a:spcPts val="0"/>
              </a:spcAft>
            </a:pPr>
            <a:r>
              <a:rPr lang="en-US" sz="7200" b="1" kern="1200" dirty="0">
                <a:effectLst/>
                <a:latin typeface="+mn-lt"/>
                <a:ea typeface="Times New Roman" panose="02020603050405020304" pitchFamily="18" charset="0"/>
                <a:cs typeface="Times New Roman" panose="02020603050405020304" pitchFamily="18" charset="0"/>
              </a:rPr>
              <a:t>Vincent Thomas, Esquire</a:t>
            </a:r>
            <a:br>
              <a:rPr lang="en-US" sz="7200" b="1" kern="1200" dirty="0">
                <a:effectLst/>
                <a:latin typeface="+mn-lt"/>
                <a:ea typeface="Times New Roman" panose="02020603050405020304" pitchFamily="18" charset="0"/>
                <a:cs typeface="Times New Roman" panose="02020603050405020304" pitchFamily="18" charset="0"/>
              </a:rPr>
            </a:br>
            <a:r>
              <a:rPr lang="en-US" sz="7200" kern="1200" dirty="0">
                <a:effectLst/>
                <a:latin typeface="+mn-lt"/>
                <a:ea typeface="Times New Roman" panose="02020603050405020304" pitchFamily="18" charset="0"/>
                <a:cs typeface="Times New Roman" panose="02020603050405020304" pitchFamily="18" charset="0"/>
              </a:rPr>
              <a:t>Partner and Co-Chair of Business Planning and Tax</a:t>
            </a:r>
            <a:endParaRPr lang="en-US" sz="7200" dirty="0">
              <a:effectLst/>
              <a:latin typeface="+mn-lt"/>
              <a:ea typeface="Times New Roman" panose="02020603050405020304" pitchFamily="18" charset="0"/>
            </a:endParaRPr>
          </a:p>
          <a:p>
            <a:pPr marL="0" marR="0" algn="ctr">
              <a:lnSpc>
                <a:spcPct val="120000"/>
              </a:lnSpc>
              <a:spcBef>
                <a:spcPts val="0"/>
              </a:spcBef>
              <a:spcAft>
                <a:spcPts val="0"/>
              </a:spcAft>
            </a:pPr>
            <a:r>
              <a:rPr lang="en-US" sz="7200" kern="1200" dirty="0">
                <a:effectLst/>
                <a:latin typeface="+mn-lt"/>
                <a:ea typeface="Times New Roman" panose="02020603050405020304" pitchFamily="18" charset="0"/>
                <a:cs typeface="Times New Roman" panose="02020603050405020304" pitchFamily="18" charset="0"/>
              </a:rPr>
              <a:t>Young Conaway Stargatt &amp; Taylor, LLP</a:t>
            </a:r>
            <a:endParaRPr lang="en-US" sz="7200" dirty="0">
              <a:effectLst/>
              <a:latin typeface="+mn-lt"/>
              <a:ea typeface="Times New Roman" panose="02020603050405020304" pitchFamily="18" charset="0"/>
            </a:endParaRPr>
          </a:p>
          <a:p>
            <a:pPr marL="0" marR="0" algn="ctr">
              <a:lnSpc>
                <a:spcPct val="120000"/>
              </a:lnSpc>
              <a:spcBef>
                <a:spcPts val="0"/>
              </a:spcBef>
              <a:spcAft>
                <a:spcPts val="0"/>
              </a:spcAft>
            </a:pPr>
            <a:r>
              <a:rPr lang="en-US" sz="6400" kern="1200" dirty="0">
                <a:effectLst/>
                <a:latin typeface="+mn-lt"/>
                <a:ea typeface="Times New Roman" panose="02020603050405020304" pitchFamily="18" charset="0"/>
                <a:cs typeface="Times New Roman" panose="02020603050405020304" pitchFamily="18" charset="0"/>
              </a:rPr>
              <a:t>vthomas@ycst.com</a:t>
            </a:r>
            <a:endParaRPr lang="en-US" sz="6400" dirty="0">
              <a:effectLst/>
              <a:latin typeface="+mn-lt"/>
              <a:ea typeface="Times New Roman" panose="02020603050405020304" pitchFamily="18" charset="0"/>
            </a:endParaRPr>
          </a:p>
          <a:p>
            <a:pPr marL="0" marR="0" algn="ctr">
              <a:lnSpc>
                <a:spcPct val="120000"/>
              </a:lnSpc>
              <a:spcBef>
                <a:spcPts val="0"/>
              </a:spcBef>
              <a:spcAft>
                <a:spcPts val="0"/>
              </a:spcAft>
            </a:pPr>
            <a:r>
              <a:rPr lang="en-US" sz="6400" kern="1200" dirty="0">
                <a:effectLst/>
                <a:latin typeface="+mn-lt"/>
                <a:ea typeface="Times New Roman" panose="02020603050405020304" pitchFamily="18" charset="0"/>
                <a:cs typeface="Times New Roman" panose="02020603050405020304" pitchFamily="18" charset="0"/>
              </a:rPr>
              <a:t>www.youngconaway.com</a:t>
            </a:r>
            <a:endParaRPr lang="en-US" sz="6400" dirty="0">
              <a:effectLst/>
              <a:latin typeface="+mn-lt"/>
              <a:ea typeface="Times New Roman" panose="02020603050405020304" pitchFamily="18" charset="0"/>
            </a:endParaRPr>
          </a:p>
          <a:p>
            <a:pPr marL="0" marR="0" algn="ctr">
              <a:lnSpc>
                <a:spcPct val="120000"/>
              </a:lnSpc>
              <a:spcBef>
                <a:spcPts val="0"/>
              </a:spcBef>
              <a:spcAft>
                <a:spcPts val="0"/>
              </a:spcAft>
            </a:pPr>
            <a:r>
              <a:rPr lang="en-US" sz="6400" kern="1200" dirty="0">
                <a:effectLst/>
                <a:latin typeface="+mn-lt"/>
                <a:ea typeface="Times New Roman" panose="02020603050405020304" pitchFamily="18" charset="0"/>
                <a:cs typeface="Times New Roman" panose="02020603050405020304" pitchFamily="18" charset="0"/>
              </a:rPr>
              <a:t>(302) 576-3278</a:t>
            </a:r>
            <a:endParaRPr lang="en-US" sz="6400" dirty="0">
              <a:effectLst/>
              <a:latin typeface="+mn-lt"/>
              <a:ea typeface="Times New Roman" panose="02020603050405020304" pitchFamily="18" charset="0"/>
            </a:endParaRPr>
          </a:p>
          <a:p>
            <a:pPr marL="0" marR="0" algn="ctr">
              <a:lnSpc>
                <a:spcPct val="120000"/>
              </a:lnSpc>
              <a:spcBef>
                <a:spcPts val="1200"/>
              </a:spcBef>
              <a:spcAft>
                <a:spcPts val="1200"/>
              </a:spcAft>
            </a:pPr>
            <a:r>
              <a:rPr lang="en-US" sz="7200" b="1" dirty="0">
                <a:effectLst/>
                <a:latin typeface="+mn-lt"/>
                <a:ea typeface="Times New Roman" panose="02020603050405020304" pitchFamily="18" charset="0"/>
              </a:rPr>
              <a:t> </a:t>
            </a:r>
            <a:r>
              <a:rPr lang="en-US" sz="7200" b="1" dirty="0">
                <a:effectLst/>
                <a:latin typeface="+mn-lt"/>
                <a:ea typeface="Times New Roman" panose="02020603050405020304" pitchFamily="18" charset="0"/>
                <a:cs typeface="Times New Roman" panose="02020603050405020304" pitchFamily="18" charset="0"/>
              </a:rPr>
              <a:t>Aileen C. Denne-Bolton</a:t>
            </a:r>
            <a:br>
              <a:rPr lang="en-US" sz="7200" b="1" dirty="0">
                <a:effectLst/>
                <a:latin typeface="+mn-lt"/>
                <a:ea typeface="Times New Roman" panose="02020603050405020304" pitchFamily="18" charset="0"/>
                <a:cs typeface="Times New Roman" panose="02020603050405020304" pitchFamily="18" charset="0"/>
              </a:rPr>
            </a:br>
            <a:r>
              <a:rPr lang="en-US" sz="7200" dirty="0">
                <a:effectLst/>
                <a:latin typeface="+mn-lt"/>
                <a:ea typeface="Times New Roman" panose="02020603050405020304" pitchFamily="18" charset="0"/>
                <a:cs typeface="Times New Roman" panose="02020603050405020304" pitchFamily="18" charset="0"/>
              </a:rPr>
              <a:t>Managing Director and Fiduciary Counsel</a:t>
            </a:r>
            <a:br>
              <a:rPr lang="en-US" sz="7200" dirty="0">
                <a:latin typeface="+mn-lt"/>
                <a:ea typeface="Times New Roman" panose="02020603050405020304" pitchFamily="18" charset="0"/>
                <a:cs typeface="Times New Roman" panose="02020603050405020304" pitchFamily="18" charset="0"/>
              </a:rPr>
            </a:br>
            <a:r>
              <a:rPr lang="en-US" sz="7200" dirty="0">
                <a:effectLst/>
                <a:latin typeface="+mn-lt"/>
                <a:ea typeface="Times New Roman" panose="02020603050405020304" pitchFamily="18" charset="0"/>
                <a:cs typeface="Times New Roman" panose="02020603050405020304" pitchFamily="18" charset="0"/>
              </a:rPr>
              <a:t>Brown Brothers Harriman &amp; Co.</a:t>
            </a:r>
            <a:br>
              <a:rPr lang="en-US" sz="7200" dirty="0">
                <a:effectLst/>
                <a:latin typeface="+mn-lt"/>
                <a:ea typeface="Times New Roman" panose="02020603050405020304" pitchFamily="18" charset="0"/>
                <a:cs typeface="Times New Roman" panose="02020603050405020304" pitchFamily="18" charset="0"/>
              </a:rPr>
            </a:br>
            <a:r>
              <a:rPr lang="en-US" sz="6400" dirty="0">
                <a:effectLst/>
                <a:latin typeface="+mn-lt"/>
                <a:ea typeface="Times New Roman" panose="02020603050405020304" pitchFamily="18" charset="0"/>
                <a:cs typeface="Times New Roman" panose="02020603050405020304" pitchFamily="18" charset="0"/>
              </a:rPr>
              <a:t>aileen.denne-bolton@bbh.com</a:t>
            </a:r>
            <a:br>
              <a:rPr lang="en-US" sz="6400" dirty="0">
                <a:effectLst/>
                <a:latin typeface="+mn-lt"/>
                <a:ea typeface="Times New Roman" panose="02020603050405020304" pitchFamily="18" charset="0"/>
                <a:cs typeface="Times New Roman" panose="02020603050405020304" pitchFamily="18" charset="0"/>
              </a:rPr>
            </a:br>
            <a:r>
              <a:rPr lang="en-US" sz="6400" dirty="0">
                <a:effectLst/>
                <a:latin typeface="+mn-lt"/>
                <a:ea typeface="Times New Roman" panose="02020603050405020304" pitchFamily="18" charset="0"/>
                <a:cs typeface="Times New Roman" panose="02020603050405020304" pitchFamily="18" charset="0"/>
              </a:rPr>
              <a:t>(212) 493-6837</a:t>
            </a:r>
          </a:p>
          <a:p>
            <a:pPr marL="0" marR="0" algn="just">
              <a:spcBef>
                <a:spcPts val="0"/>
              </a:spcBef>
              <a:spcAft>
                <a:spcPts val="1200"/>
              </a:spcAft>
            </a:pPr>
            <a:endParaRPr lang="en-US" sz="1800" dirty="0">
              <a:effectLst/>
              <a:latin typeface="Times New Roman" panose="02020603050405020304" pitchFamily="18" charset="0"/>
              <a:ea typeface="Times New Roman" panose="02020603050405020304" pitchFamily="18" charset="0"/>
            </a:endParaRPr>
          </a:p>
          <a:p>
            <a:pPr algn="ctr"/>
            <a:endParaRPr lang="en-US" dirty="0"/>
          </a:p>
        </p:txBody>
      </p:sp>
      <p:sp>
        <p:nvSpPr>
          <p:cNvPr id="4" name="Rectangle 3">
            <a:extLst>
              <a:ext uri="{FF2B5EF4-FFF2-40B4-BE49-F238E27FC236}">
                <a16:creationId xmlns:a16="http://schemas.microsoft.com/office/drawing/2014/main" id="{D74C2B6A-AD29-8222-1B6C-7D6DD37D90E8}"/>
              </a:ext>
            </a:extLst>
          </p:cNvPr>
          <p:cNvSpPr/>
          <p:nvPr/>
        </p:nvSpPr>
        <p:spPr>
          <a:xfrm>
            <a:off x="9652890" y="675700"/>
            <a:ext cx="1955176" cy="1371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F8B7EE3-79F6-5DD4-AC34-F0F9AAAA0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9584" y="646825"/>
            <a:ext cx="2261788" cy="1532554"/>
          </a:xfrm>
          <a:prstGeom prst="rect">
            <a:avLst/>
          </a:prstGeom>
        </p:spPr>
      </p:pic>
    </p:spTree>
    <p:extLst>
      <p:ext uri="{BB962C8B-B14F-4D97-AF65-F5344CB8AC3E}">
        <p14:creationId xmlns:p14="http://schemas.microsoft.com/office/powerpoint/2010/main" val="123648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41"/>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What Must a Trustee Report?</a:t>
            </a:r>
          </a:p>
        </p:txBody>
      </p:sp>
      <p:sp>
        <p:nvSpPr>
          <p:cNvPr id="3" name="Content Placeholder 2"/>
          <p:cNvSpPr>
            <a:spLocks noGrp="1"/>
          </p:cNvSpPr>
          <p:nvPr>
            <p:ph idx="1"/>
          </p:nvPr>
        </p:nvSpPr>
        <p:spPr>
          <a:xfrm>
            <a:off x="1749287" y="1654790"/>
            <a:ext cx="10233329" cy="4530725"/>
          </a:xfrm>
        </p:spPr>
        <p:txBody>
          <a:bodyPr>
            <a:noAutofit/>
          </a:bodyPr>
          <a:lstStyle/>
          <a:p>
            <a:pPr>
              <a:lnSpc>
                <a:spcPct val="100000"/>
              </a:lnSpc>
              <a:spcBef>
                <a:spcPts val="0"/>
              </a:spcBef>
              <a:spcAft>
                <a:spcPts val="1200"/>
              </a:spcAft>
            </a:pPr>
            <a:r>
              <a:rPr lang="en-US" i="1" dirty="0"/>
              <a:t>McNeil - </a:t>
            </a:r>
            <a:r>
              <a:rPr lang="en-US" b="1" dirty="0"/>
              <a:t>Essential Facts </a:t>
            </a:r>
            <a:r>
              <a:rPr lang="en-US" dirty="0"/>
              <a:t>– Not clearly defined, but likely includes:</a:t>
            </a:r>
          </a:p>
          <a:p>
            <a:pPr lvl="1">
              <a:lnSpc>
                <a:spcPct val="100000"/>
              </a:lnSpc>
              <a:spcBef>
                <a:spcPts val="0"/>
              </a:spcBef>
              <a:spcAft>
                <a:spcPts val="1200"/>
              </a:spcAft>
            </a:pPr>
            <a:r>
              <a:rPr lang="en-US" sz="2200" dirty="0"/>
              <a:t>Existence and basic terms of the trust (</a:t>
            </a:r>
            <a:r>
              <a:rPr lang="en-US" sz="2200" i="1" dirty="0"/>
              <a:t>e.g.</a:t>
            </a:r>
            <a:r>
              <a:rPr lang="en-US" sz="2200" dirty="0"/>
              <a:t>, identity of settlor and trustee)</a:t>
            </a:r>
          </a:p>
          <a:p>
            <a:pPr lvl="1">
              <a:lnSpc>
                <a:spcPct val="100000"/>
              </a:lnSpc>
              <a:spcBef>
                <a:spcPts val="0"/>
              </a:spcBef>
              <a:spcAft>
                <a:spcPts val="1200"/>
              </a:spcAft>
            </a:pPr>
            <a:r>
              <a:rPr lang="en-US" sz="2200" dirty="0"/>
              <a:t>Person’s beneficial status and nature of their interest (</a:t>
            </a:r>
            <a:r>
              <a:rPr lang="en-US" sz="2200" i="1" dirty="0"/>
              <a:t>i.e.</a:t>
            </a:r>
            <a:r>
              <a:rPr lang="en-US" sz="2200" dirty="0"/>
              <a:t>, current, remainder, vested, contingent, whether the person is a discretionary distributee or is supposed to receive all net income from the trust, etc.)</a:t>
            </a:r>
          </a:p>
          <a:p>
            <a:pPr lvl="1">
              <a:lnSpc>
                <a:spcPct val="100000"/>
              </a:lnSpc>
              <a:spcBef>
                <a:spcPts val="0"/>
              </a:spcBef>
              <a:spcAft>
                <a:spcPts val="1200"/>
              </a:spcAft>
            </a:pPr>
            <a:r>
              <a:rPr lang="en-US" sz="2200" dirty="0"/>
              <a:t>Essential trust terms or side/ancillary agreements affecting trust administration (likely dependent on specific facts of the matter, but could include things like no-contest provisions, trust termination provisions, etc.)</a:t>
            </a:r>
          </a:p>
          <a:p>
            <a:pPr lvl="1">
              <a:lnSpc>
                <a:spcPct val="100000"/>
              </a:lnSpc>
              <a:spcBef>
                <a:spcPts val="0"/>
              </a:spcBef>
              <a:spcAft>
                <a:spcPts val="1200"/>
              </a:spcAft>
            </a:pPr>
            <a:r>
              <a:rPr lang="en-US" sz="2200" dirty="0"/>
              <a:t>Information specifically required to be disclosed by the trust instrument</a:t>
            </a:r>
          </a:p>
          <a:p>
            <a:pPr lvl="1">
              <a:lnSpc>
                <a:spcPct val="100000"/>
              </a:lnSpc>
              <a:spcBef>
                <a:spcPts val="0"/>
              </a:spcBef>
              <a:spcAft>
                <a:spcPts val="1200"/>
              </a:spcAft>
            </a:pPr>
            <a:r>
              <a:rPr lang="en-US" sz="2200" dirty="0"/>
              <a:t>Annual tax reports alone likely insufficient</a:t>
            </a:r>
          </a:p>
        </p:txBody>
      </p:sp>
      <p:sp>
        <p:nvSpPr>
          <p:cNvPr id="5" name="Slide Number Placeholder 2">
            <a:extLst>
              <a:ext uri="{FF2B5EF4-FFF2-40B4-BE49-F238E27FC236}">
                <a16:creationId xmlns:a16="http://schemas.microsoft.com/office/drawing/2014/main" id="{A8EACBCC-B5CB-AC82-5DF5-9A3667A5417E}"/>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10</a:t>
            </a:fld>
            <a:endParaRPr lang="en-US" dirty="0"/>
          </a:p>
        </p:txBody>
      </p:sp>
    </p:spTree>
    <p:extLst>
      <p:ext uri="{BB962C8B-B14F-4D97-AF65-F5344CB8AC3E}">
        <p14:creationId xmlns:p14="http://schemas.microsoft.com/office/powerpoint/2010/main" val="63241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459" y="123563"/>
            <a:ext cx="9962983" cy="1325563"/>
          </a:xfrm>
        </p:spPr>
        <p:txBody>
          <a:bodyPr>
            <a:normAutofit/>
          </a:bodyPr>
          <a:lstStyle/>
          <a:p>
            <a:r>
              <a:rPr lang="en-US" dirty="0">
                <a:solidFill>
                  <a:schemeClr val="bg1">
                    <a:lumMod val="50000"/>
                  </a:schemeClr>
                </a:solidFill>
                <a:latin typeface="+mn-lt"/>
              </a:rPr>
              <a:t>DUTY TO REPORT IN DELAWARE: </a:t>
            </a:r>
            <a:br>
              <a:rPr lang="en-US" dirty="0">
                <a:latin typeface="+mn-lt"/>
              </a:rPr>
            </a:br>
            <a:r>
              <a:rPr lang="en-US" u="sng" dirty="0">
                <a:latin typeface="+mn-lt"/>
              </a:rPr>
              <a:t>What Must a Trustee Report?</a:t>
            </a:r>
          </a:p>
        </p:txBody>
      </p:sp>
      <p:sp>
        <p:nvSpPr>
          <p:cNvPr id="3" name="Content Placeholder 2"/>
          <p:cNvSpPr>
            <a:spLocks noGrp="1"/>
          </p:cNvSpPr>
          <p:nvPr>
            <p:ph idx="1"/>
          </p:nvPr>
        </p:nvSpPr>
        <p:spPr>
          <a:xfrm>
            <a:off x="1749287" y="1650058"/>
            <a:ext cx="10515600" cy="4885603"/>
          </a:xfrm>
        </p:spPr>
        <p:txBody>
          <a:bodyPr>
            <a:noAutofit/>
          </a:bodyPr>
          <a:lstStyle/>
          <a:p>
            <a:pPr>
              <a:lnSpc>
                <a:spcPct val="120000"/>
              </a:lnSpc>
              <a:spcBef>
                <a:spcPts val="0"/>
              </a:spcBef>
            </a:pPr>
            <a:r>
              <a:rPr lang="en-US" b="1" dirty="0"/>
              <a:t>Significant Developments or Changes</a:t>
            </a:r>
          </a:p>
          <a:p>
            <a:pPr lvl="1">
              <a:lnSpc>
                <a:spcPct val="120000"/>
              </a:lnSpc>
              <a:spcBef>
                <a:spcPts val="0"/>
              </a:spcBef>
            </a:pPr>
            <a:r>
              <a:rPr lang="en-US" dirty="0"/>
              <a:t>Changes in beneficial status </a:t>
            </a:r>
          </a:p>
          <a:p>
            <a:pPr lvl="2">
              <a:lnSpc>
                <a:spcPct val="120000"/>
              </a:lnSpc>
              <a:spcBef>
                <a:spcPts val="0"/>
              </a:spcBef>
            </a:pPr>
            <a:r>
              <a:rPr lang="en-US" sz="1800" dirty="0"/>
              <a:t>Specific events in the trust instrument that increase or limit beneficial rights</a:t>
            </a:r>
          </a:p>
          <a:p>
            <a:pPr lvl="2">
              <a:lnSpc>
                <a:spcPct val="120000"/>
              </a:lnSpc>
              <a:spcBef>
                <a:spcPts val="0"/>
              </a:spcBef>
            </a:pPr>
            <a:r>
              <a:rPr lang="en-US" sz="1800" dirty="0"/>
              <a:t>Trust protector exercising authority to add or remove beneficiaries</a:t>
            </a:r>
          </a:p>
          <a:p>
            <a:pPr lvl="1">
              <a:lnSpc>
                <a:spcPct val="120000"/>
              </a:lnSpc>
              <a:spcBef>
                <a:spcPts val="0"/>
              </a:spcBef>
            </a:pPr>
            <a:r>
              <a:rPr lang="en-US" dirty="0"/>
              <a:t>Significant changes concerning the trust and its administration</a:t>
            </a:r>
          </a:p>
          <a:p>
            <a:pPr lvl="2">
              <a:lnSpc>
                <a:spcPct val="120000"/>
              </a:lnSpc>
              <a:spcBef>
                <a:spcPts val="0"/>
              </a:spcBef>
            </a:pPr>
            <a:r>
              <a:rPr lang="en-US" sz="1800" dirty="0"/>
              <a:t>Change in scope of permitted investments </a:t>
            </a:r>
          </a:p>
          <a:p>
            <a:pPr lvl="2">
              <a:lnSpc>
                <a:spcPct val="120000"/>
              </a:lnSpc>
              <a:spcBef>
                <a:spcPts val="0"/>
              </a:spcBef>
            </a:pPr>
            <a:r>
              <a:rPr lang="en-US" sz="1800" dirty="0"/>
              <a:t>Change in standard of care or exculpation or indemnification standards</a:t>
            </a:r>
          </a:p>
          <a:p>
            <a:pPr lvl="2">
              <a:lnSpc>
                <a:spcPct val="120000"/>
              </a:lnSpc>
              <a:spcBef>
                <a:spcPts val="0"/>
              </a:spcBef>
            </a:pPr>
            <a:r>
              <a:rPr lang="en-US" sz="1800" dirty="0"/>
              <a:t>Removal and appointment of fiduciaries</a:t>
            </a:r>
          </a:p>
          <a:p>
            <a:pPr lvl="2">
              <a:lnSpc>
                <a:spcPct val="120000"/>
              </a:lnSpc>
              <a:spcBef>
                <a:spcPts val="0"/>
              </a:spcBef>
            </a:pPr>
            <a:r>
              <a:rPr lang="en-US" sz="1800" dirty="0"/>
              <a:t>Change of situs</a:t>
            </a:r>
          </a:p>
          <a:p>
            <a:pPr lvl="2">
              <a:lnSpc>
                <a:spcPct val="120000"/>
              </a:lnSpc>
              <a:spcBef>
                <a:spcPts val="0"/>
              </a:spcBef>
            </a:pPr>
            <a:r>
              <a:rPr lang="en-US" sz="1800" dirty="0"/>
              <a:t>Trust decanting or merger</a:t>
            </a:r>
          </a:p>
          <a:p>
            <a:pPr lvl="1">
              <a:lnSpc>
                <a:spcPct val="120000"/>
              </a:lnSpc>
              <a:spcBef>
                <a:spcPts val="0"/>
              </a:spcBef>
            </a:pPr>
            <a:r>
              <a:rPr lang="en-US" dirty="0"/>
              <a:t>Significant nonroutine transactions	</a:t>
            </a:r>
          </a:p>
          <a:p>
            <a:pPr lvl="2">
              <a:lnSpc>
                <a:spcPct val="120000"/>
              </a:lnSpc>
              <a:spcBef>
                <a:spcPts val="0"/>
              </a:spcBef>
            </a:pPr>
            <a:r>
              <a:rPr lang="en-US" sz="1800" dirty="0"/>
              <a:t>Selling trust’s only asset (</a:t>
            </a:r>
            <a:r>
              <a:rPr lang="en-US" sz="1800" i="1" dirty="0"/>
              <a:t>e.g.</a:t>
            </a:r>
            <a:r>
              <a:rPr lang="en-US" sz="1800" dirty="0"/>
              <a:t>, real property or privately-held stock)</a:t>
            </a:r>
          </a:p>
          <a:p>
            <a:pPr lvl="2">
              <a:lnSpc>
                <a:spcPct val="120000"/>
              </a:lnSpc>
              <a:spcBef>
                <a:spcPts val="0"/>
              </a:spcBef>
            </a:pPr>
            <a:r>
              <a:rPr lang="en-US" sz="1800" dirty="0"/>
              <a:t>Trustee effecting a significant borrowing or lien upon trust estate</a:t>
            </a:r>
          </a:p>
        </p:txBody>
      </p:sp>
      <p:sp>
        <p:nvSpPr>
          <p:cNvPr id="5" name="Slide Number Placeholder 2">
            <a:extLst>
              <a:ext uri="{FF2B5EF4-FFF2-40B4-BE49-F238E27FC236}">
                <a16:creationId xmlns:a16="http://schemas.microsoft.com/office/drawing/2014/main" id="{FC7B2266-85D7-DE4B-AA3B-BDD797D474D3}"/>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11</a:t>
            </a:fld>
            <a:endParaRPr lang="en-US" dirty="0"/>
          </a:p>
        </p:txBody>
      </p:sp>
    </p:spTree>
    <p:extLst>
      <p:ext uri="{BB962C8B-B14F-4D97-AF65-F5344CB8AC3E}">
        <p14:creationId xmlns:p14="http://schemas.microsoft.com/office/powerpoint/2010/main" val="375891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238" y="126588"/>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What Must a Trustee Report?</a:t>
            </a:r>
          </a:p>
        </p:txBody>
      </p:sp>
      <p:sp>
        <p:nvSpPr>
          <p:cNvPr id="3" name="Content Placeholder 2"/>
          <p:cNvSpPr>
            <a:spLocks noGrp="1"/>
          </p:cNvSpPr>
          <p:nvPr>
            <p:ph idx="1"/>
          </p:nvPr>
        </p:nvSpPr>
        <p:spPr>
          <a:xfrm>
            <a:off x="1749287" y="1650699"/>
            <a:ext cx="10515600" cy="4809351"/>
          </a:xfrm>
        </p:spPr>
        <p:txBody>
          <a:bodyPr>
            <a:noAutofit/>
          </a:bodyPr>
          <a:lstStyle/>
          <a:p>
            <a:pPr>
              <a:lnSpc>
                <a:spcPct val="100000"/>
              </a:lnSpc>
              <a:spcBef>
                <a:spcPts val="0"/>
              </a:spcBef>
              <a:spcAft>
                <a:spcPts val="600"/>
              </a:spcAft>
            </a:pPr>
            <a:r>
              <a:rPr lang="en-US" b="1" dirty="0"/>
              <a:t>Material Information Necessary for a Beneficiary to </a:t>
            </a:r>
            <a:br>
              <a:rPr lang="en-US" b="1" dirty="0"/>
            </a:br>
            <a:r>
              <a:rPr lang="en-US" b="1" dirty="0"/>
              <a:t>Protect its Interest</a:t>
            </a:r>
          </a:p>
          <a:p>
            <a:pPr lvl="1">
              <a:lnSpc>
                <a:spcPct val="100000"/>
              </a:lnSpc>
              <a:spcBef>
                <a:spcPts val="0"/>
              </a:spcBef>
              <a:spcAft>
                <a:spcPts val="600"/>
              </a:spcAft>
            </a:pPr>
            <a:r>
              <a:rPr lang="en-US" dirty="0"/>
              <a:t>Scope of beneficiary’s rights dictates what constitutes material information needed to protect their interests</a:t>
            </a:r>
          </a:p>
          <a:p>
            <a:pPr lvl="1">
              <a:lnSpc>
                <a:spcPct val="100000"/>
              </a:lnSpc>
              <a:spcBef>
                <a:spcPts val="0"/>
              </a:spcBef>
              <a:spcAft>
                <a:spcPts val="600"/>
              </a:spcAft>
            </a:pPr>
            <a:r>
              <a:rPr lang="en-US" dirty="0"/>
              <a:t>Examples:</a:t>
            </a:r>
          </a:p>
          <a:p>
            <a:pPr lvl="2">
              <a:lnSpc>
                <a:spcPct val="100000"/>
              </a:lnSpc>
              <a:spcBef>
                <a:spcPts val="0"/>
              </a:spcBef>
              <a:spcAft>
                <a:spcPts val="600"/>
              </a:spcAft>
            </a:pPr>
            <a:r>
              <a:rPr lang="en-US" dirty="0"/>
              <a:t>Information regarding the trust’s administration and investments</a:t>
            </a:r>
          </a:p>
          <a:p>
            <a:pPr lvl="2">
              <a:lnSpc>
                <a:spcPct val="100000"/>
              </a:lnSpc>
              <a:spcBef>
                <a:spcPts val="0"/>
              </a:spcBef>
              <a:spcAft>
                <a:spcPts val="600"/>
              </a:spcAft>
            </a:pPr>
            <a:r>
              <a:rPr lang="en-US" dirty="0"/>
              <a:t>Changes in beneficial status</a:t>
            </a:r>
          </a:p>
          <a:p>
            <a:pPr lvl="2">
              <a:lnSpc>
                <a:spcPct val="100000"/>
              </a:lnSpc>
              <a:spcBef>
                <a:spcPts val="0"/>
              </a:spcBef>
              <a:spcAft>
                <a:spcPts val="600"/>
              </a:spcAft>
            </a:pPr>
            <a:r>
              <a:rPr lang="en-US" dirty="0"/>
              <a:t>Changes to trust administrative provisions</a:t>
            </a:r>
          </a:p>
          <a:p>
            <a:pPr lvl="1">
              <a:lnSpc>
                <a:spcPct val="100000"/>
              </a:lnSpc>
              <a:spcBef>
                <a:spcPts val="0"/>
              </a:spcBef>
              <a:spcAft>
                <a:spcPts val="600"/>
              </a:spcAft>
            </a:pPr>
            <a:r>
              <a:rPr lang="en-US" dirty="0"/>
              <a:t>Specific information can fall under any number of the above categories</a:t>
            </a:r>
          </a:p>
          <a:p>
            <a:pPr lvl="1">
              <a:lnSpc>
                <a:spcPct val="100000"/>
              </a:lnSpc>
              <a:spcBef>
                <a:spcPts val="0"/>
              </a:spcBef>
              <a:spcAft>
                <a:spcPts val="600"/>
              </a:spcAft>
            </a:pPr>
            <a:r>
              <a:rPr lang="en-US" dirty="0"/>
              <a:t>Trustee does not have to report every single action the trustee takes if not significant or does not otherwise affect a beneficiary’s interest</a:t>
            </a:r>
          </a:p>
        </p:txBody>
      </p:sp>
      <p:sp>
        <p:nvSpPr>
          <p:cNvPr id="5" name="Slide Number Placeholder 2">
            <a:extLst>
              <a:ext uri="{FF2B5EF4-FFF2-40B4-BE49-F238E27FC236}">
                <a16:creationId xmlns:a16="http://schemas.microsoft.com/office/drawing/2014/main" id="{EA43705B-F319-4DED-16D5-123A7C2F757F}"/>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12</a:t>
            </a:fld>
            <a:endParaRPr lang="en-US" dirty="0"/>
          </a:p>
        </p:txBody>
      </p:sp>
    </p:spTree>
    <p:extLst>
      <p:ext uri="{BB962C8B-B14F-4D97-AF65-F5344CB8AC3E}">
        <p14:creationId xmlns:p14="http://schemas.microsoft.com/office/powerpoint/2010/main" val="53228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44"/>
            <a:ext cx="9962983" cy="1325563"/>
          </a:xfrm>
        </p:spPr>
        <p:txBody>
          <a:bodyPr>
            <a:normAutofit/>
          </a:bodyPr>
          <a:lstStyle/>
          <a:p>
            <a:r>
              <a:rPr lang="en-US" dirty="0">
                <a:solidFill>
                  <a:schemeClr val="bg1">
                    <a:lumMod val="50000"/>
                  </a:schemeClr>
                </a:solidFill>
                <a:latin typeface="+mn-lt"/>
              </a:rPr>
              <a:t>DUTY TO REPORT IN DELAWARE: </a:t>
            </a:r>
            <a:br>
              <a:rPr lang="en-US" dirty="0">
                <a:latin typeface="+mn-lt"/>
              </a:rPr>
            </a:br>
            <a:r>
              <a:rPr lang="en-US" u="sng" dirty="0">
                <a:latin typeface="+mn-lt"/>
              </a:rPr>
              <a:t>What Must a Trustee Report?</a:t>
            </a:r>
          </a:p>
        </p:txBody>
      </p:sp>
      <p:sp>
        <p:nvSpPr>
          <p:cNvPr id="3" name="Content Placeholder 2"/>
          <p:cNvSpPr>
            <a:spLocks noGrp="1"/>
          </p:cNvSpPr>
          <p:nvPr>
            <p:ph idx="1"/>
          </p:nvPr>
        </p:nvSpPr>
        <p:spPr>
          <a:xfrm>
            <a:off x="1749287" y="1643512"/>
            <a:ext cx="9604513" cy="4942796"/>
          </a:xfrm>
        </p:spPr>
        <p:txBody>
          <a:bodyPr>
            <a:noAutofit/>
          </a:bodyPr>
          <a:lstStyle/>
          <a:p>
            <a:pPr>
              <a:lnSpc>
                <a:spcPct val="100000"/>
              </a:lnSpc>
              <a:spcBef>
                <a:spcPts val="0"/>
              </a:spcBef>
              <a:spcAft>
                <a:spcPts val="600"/>
              </a:spcAft>
            </a:pPr>
            <a:r>
              <a:rPr lang="en-US" sz="2800" dirty="0"/>
              <a:t>Restatement (Third) of Trusts § 82</a:t>
            </a:r>
          </a:p>
          <a:p>
            <a:pPr lvl="1">
              <a:lnSpc>
                <a:spcPct val="100000"/>
              </a:lnSpc>
              <a:spcBef>
                <a:spcPts val="0"/>
              </a:spcBef>
              <a:spcAft>
                <a:spcPts val="600"/>
              </a:spcAft>
            </a:pPr>
            <a:r>
              <a:rPr lang="en-US" sz="2600" dirty="0"/>
              <a:t>Trustee to provide the following information to the “fairly representative” beneficiaries:</a:t>
            </a:r>
          </a:p>
          <a:p>
            <a:pPr lvl="2">
              <a:lnSpc>
                <a:spcPct val="100000"/>
              </a:lnSpc>
              <a:spcBef>
                <a:spcPts val="0"/>
              </a:spcBef>
              <a:spcAft>
                <a:spcPts val="600"/>
              </a:spcAft>
            </a:pPr>
            <a:r>
              <a:rPr lang="en-US" sz="2400" dirty="0"/>
              <a:t>Trust essentials - existence, source, and name of the trust</a:t>
            </a:r>
          </a:p>
          <a:p>
            <a:pPr lvl="2">
              <a:lnSpc>
                <a:spcPct val="100000"/>
              </a:lnSpc>
              <a:spcBef>
                <a:spcPts val="0"/>
              </a:spcBef>
              <a:spcAft>
                <a:spcPts val="600"/>
              </a:spcAft>
            </a:pPr>
            <a:r>
              <a:rPr lang="en-US" sz="2400" dirty="0"/>
              <a:t>Beneficiary’s status -  extent and nature of the beneficiary’s interest and any significant changes in such interest</a:t>
            </a:r>
          </a:p>
          <a:p>
            <a:pPr lvl="3">
              <a:lnSpc>
                <a:spcPct val="100000"/>
              </a:lnSpc>
              <a:spcBef>
                <a:spcPts val="0"/>
              </a:spcBef>
              <a:spcAft>
                <a:spcPts val="600"/>
              </a:spcAft>
            </a:pPr>
            <a:r>
              <a:rPr lang="en-US" sz="2200" dirty="0"/>
              <a:t>If beneficiary is a discretionary distributee, trustee should advise what information it requires or would like in connection with making distribution decisions</a:t>
            </a:r>
          </a:p>
          <a:p>
            <a:pPr lvl="2">
              <a:lnSpc>
                <a:spcPct val="100000"/>
              </a:lnSpc>
              <a:spcBef>
                <a:spcPts val="0"/>
              </a:spcBef>
              <a:spcAft>
                <a:spcPts val="600"/>
              </a:spcAft>
            </a:pPr>
            <a:r>
              <a:rPr lang="en-US" sz="2400" dirty="0"/>
              <a:t>Basics regarding trusteeship - name(s) of trustees, contact information, compensation, and roles of any co-trustees or co-fiduciaries</a:t>
            </a:r>
          </a:p>
        </p:txBody>
      </p:sp>
      <p:sp>
        <p:nvSpPr>
          <p:cNvPr id="5" name="Slide Number Placeholder 2">
            <a:extLst>
              <a:ext uri="{FF2B5EF4-FFF2-40B4-BE49-F238E27FC236}">
                <a16:creationId xmlns:a16="http://schemas.microsoft.com/office/drawing/2014/main" id="{48AEC78B-434B-0E03-410E-745B53301FA6}"/>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13</a:t>
            </a:fld>
            <a:endParaRPr lang="en-US" dirty="0"/>
          </a:p>
        </p:txBody>
      </p:sp>
    </p:spTree>
    <p:extLst>
      <p:ext uri="{BB962C8B-B14F-4D97-AF65-F5344CB8AC3E}">
        <p14:creationId xmlns:p14="http://schemas.microsoft.com/office/powerpoint/2010/main" val="4039128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30457"/>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What Must a Trustee Report?</a:t>
            </a:r>
          </a:p>
        </p:txBody>
      </p:sp>
      <p:sp>
        <p:nvSpPr>
          <p:cNvPr id="3" name="Content Placeholder 2"/>
          <p:cNvSpPr>
            <a:spLocks noGrp="1"/>
          </p:cNvSpPr>
          <p:nvPr>
            <p:ph idx="1"/>
          </p:nvPr>
        </p:nvSpPr>
        <p:spPr>
          <a:xfrm>
            <a:off x="1749287" y="1639508"/>
            <a:ext cx="9604513" cy="4760233"/>
          </a:xfrm>
        </p:spPr>
        <p:txBody>
          <a:bodyPr>
            <a:noAutofit/>
          </a:bodyPr>
          <a:lstStyle/>
          <a:p>
            <a:r>
              <a:rPr lang="en-US" sz="2800" dirty="0"/>
              <a:t>Restatement (Third) of Trusts § 82, cont.</a:t>
            </a:r>
          </a:p>
          <a:p>
            <a:pPr lvl="1">
              <a:lnSpc>
                <a:spcPct val="100000"/>
              </a:lnSpc>
              <a:spcBef>
                <a:spcPts val="0"/>
              </a:spcBef>
              <a:spcAft>
                <a:spcPts val="600"/>
              </a:spcAft>
            </a:pPr>
            <a:r>
              <a:rPr lang="en-US" sz="2600" dirty="0"/>
              <a:t>Significant changes include</a:t>
            </a:r>
          </a:p>
          <a:p>
            <a:pPr lvl="2">
              <a:lnSpc>
                <a:spcPct val="100000"/>
              </a:lnSpc>
              <a:spcBef>
                <a:spcPts val="0"/>
              </a:spcBef>
              <a:spcAft>
                <a:spcPts val="600"/>
              </a:spcAft>
            </a:pPr>
            <a:r>
              <a:rPr lang="en-US" sz="2400" dirty="0"/>
              <a:t>Change in trustee circumstances (identity, number, roles, compensation, delegation of important roles)</a:t>
            </a:r>
          </a:p>
          <a:p>
            <a:pPr lvl="2">
              <a:lnSpc>
                <a:spcPct val="100000"/>
              </a:lnSpc>
              <a:spcBef>
                <a:spcPts val="0"/>
              </a:spcBef>
              <a:spcAft>
                <a:spcPts val="600"/>
              </a:spcAft>
            </a:pPr>
            <a:r>
              <a:rPr lang="en-US" sz="2400" dirty="0"/>
              <a:t>Important adjustments to investment strategies</a:t>
            </a:r>
          </a:p>
          <a:p>
            <a:pPr lvl="2">
              <a:lnSpc>
                <a:spcPct val="100000"/>
              </a:lnSpc>
              <a:spcBef>
                <a:spcPts val="0"/>
              </a:spcBef>
              <a:spcAft>
                <a:spcPts val="600"/>
              </a:spcAft>
            </a:pPr>
            <a:r>
              <a:rPr lang="en-US" sz="2400" dirty="0"/>
              <a:t>Significant transactions (especially involving hard-to-value assets or assets with special sensitivities to beneficiaries)</a:t>
            </a:r>
          </a:p>
          <a:p>
            <a:pPr lvl="2">
              <a:lnSpc>
                <a:spcPct val="100000"/>
              </a:lnSpc>
              <a:spcBef>
                <a:spcPts val="0"/>
              </a:spcBef>
              <a:spcAft>
                <a:spcPts val="600"/>
              </a:spcAft>
            </a:pPr>
            <a:r>
              <a:rPr lang="en-US" sz="2400" dirty="0"/>
              <a:t>Plans for distribution on termination or subdivision of trust</a:t>
            </a:r>
          </a:p>
          <a:p>
            <a:pPr lvl="2">
              <a:lnSpc>
                <a:spcPct val="100000"/>
              </a:lnSpc>
              <a:spcBef>
                <a:spcPts val="0"/>
              </a:spcBef>
              <a:spcAft>
                <a:spcPts val="600"/>
              </a:spcAft>
            </a:pPr>
            <a:r>
              <a:rPr lang="en-US" sz="2400" dirty="0"/>
              <a:t>Other transactions or developments of which beneficiaries should be made aware and thereby allowed an opportunity  to offer suggestions or information or request reports or accountings</a:t>
            </a:r>
          </a:p>
          <a:p>
            <a:pPr marL="0" indent="0">
              <a:buNone/>
            </a:pPr>
            <a:endParaRPr lang="en-US" dirty="0">
              <a:solidFill>
                <a:srgbClr val="FF0000"/>
              </a:solidFill>
            </a:endParaRPr>
          </a:p>
        </p:txBody>
      </p:sp>
      <p:sp>
        <p:nvSpPr>
          <p:cNvPr id="5" name="Slide Number Placeholder 2">
            <a:extLst>
              <a:ext uri="{FF2B5EF4-FFF2-40B4-BE49-F238E27FC236}">
                <a16:creationId xmlns:a16="http://schemas.microsoft.com/office/drawing/2014/main" id="{D2349145-526D-307B-0393-16387E37F53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14</a:t>
            </a:fld>
            <a:endParaRPr lang="en-US" dirty="0"/>
          </a:p>
        </p:txBody>
      </p:sp>
    </p:spTree>
    <p:extLst>
      <p:ext uri="{BB962C8B-B14F-4D97-AF65-F5344CB8AC3E}">
        <p14:creationId xmlns:p14="http://schemas.microsoft.com/office/powerpoint/2010/main" val="411401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71" y="122365"/>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What Must a Trustee Report?</a:t>
            </a:r>
          </a:p>
        </p:txBody>
      </p:sp>
      <p:sp>
        <p:nvSpPr>
          <p:cNvPr id="3" name="Content Placeholder 2"/>
          <p:cNvSpPr>
            <a:spLocks noGrp="1"/>
          </p:cNvSpPr>
          <p:nvPr>
            <p:ph idx="1"/>
          </p:nvPr>
        </p:nvSpPr>
        <p:spPr>
          <a:xfrm>
            <a:off x="1749286" y="1642136"/>
            <a:ext cx="9979167" cy="4895169"/>
          </a:xfrm>
        </p:spPr>
        <p:txBody>
          <a:bodyPr>
            <a:noAutofit/>
          </a:bodyPr>
          <a:lstStyle/>
          <a:p>
            <a:pPr>
              <a:lnSpc>
                <a:spcPct val="100000"/>
              </a:lnSpc>
              <a:spcBef>
                <a:spcPts val="0"/>
              </a:spcBef>
            </a:pPr>
            <a:r>
              <a:rPr lang="en-US" sz="2800" dirty="0"/>
              <a:t>Restatement (Third) of Trusts § 82, cont.</a:t>
            </a:r>
          </a:p>
          <a:p>
            <a:pPr lvl="1">
              <a:lnSpc>
                <a:spcPct val="100000"/>
              </a:lnSpc>
              <a:spcBef>
                <a:spcPts val="0"/>
              </a:spcBef>
            </a:pPr>
            <a:r>
              <a:rPr lang="en-US" dirty="0"/>
              <a:t>Beneficiary has the right to request more information, including a copy of the trust instrument</a:t>
            </a:r>
          </a:p>
          <a:p>
            <a:pPr lvl="2">
              <a:lnSpc>
                <a:spcPct val="100000"/>
              </a:lnSpc>
              <a:spcBef>
                <a:spcPts val="0"/>
              </a:spcBef>
            </a:pPr>
            <a:r>
              <a:rPr lang="en-US" dirty="0"/>
              <a:t>Trustee has a duty to respond to requests for information and to permit all beneficiaries to inspect trust records  </a:t>
            </a:r>
          </a:p>
          <a:p>
            <a:pPr lvl="2">
              <a:lnSpc>
                <a:spcPct val="100000"/>
              </a:lnSpc>
              <a:spcBef>
                <a:spcPts val="0"/>
              </a:spcBef>
            </a:pPr>
            <a:r>
              <a:rPr lang="en-US" dirty="0"/>
              <a:t>A court may restrict the extent of such requests, weighing the beneficiary’s interest against the burdens and privacy concerns</a:t>
            </a:r>
          </a:p>
          <a:p>
            <a:pPr lvl="2">
              <a:lnSpc>
                <a:spcPct val="100000"/>
              </a:lnSpc>
              <a:spcBef>
                <a:spcPts val="0"/>
              </a:spcBef>
            </a:pPr>
            <a:r>
              <a:rPr lang="en-US" dirty="0"/>
              <a:t>Generally, a beneficiary is always entitled to information reasonably necessary to enable beneficiary to prevent or redress a breach of trust or otherwise enforce rights under the trust instrument</a:t>
            </a:r>
          </a:p>
          <a:p>
            <a:pPr>
              <a:lnSpc>
                <a:spcPct val="100000"/>
              </a:lnSpc>
              <a:spcBef>
                <a:spcPts val="0"/>
              </a:spcBef>
            </a:pPr>
            <a:r>
              <a:rPr lang="en-US" sz="2800" dirty="0"/>
              <a:t>Restatement (Third) of Trusts § 83</a:t>
            </a:r>
          </a:p>
          <a:p>
            <a:pPr lvl="1">
              <a:lnSpc>
                <a:spcPct val="100000"/>
              </a:lnSpc>
              <a:spcBef>
                <a:spcPts val="0"/>
              </a:spcBef>
            </a:pPr>
            <a:r>
              <a:rPr lang="en-US" dirty="0"/>
              <a:t> Provides for reports to be sent at reasonable intervals on request of all beneficiaries (not just fairly representative beneficiaries)  </a:t>
            </a:r>
          </a:p>
          <a:p>
            <a:pPr lvl="2">
              <a:lnSpc>
                <a:spcPct val="100000"/>
              </a:lnSpc>
              <a:spcBef>
                <a:spcPts val="0"/>
              </a:spcBef>
            </a:pPr>
            <a:r>
              <a:rPr lang="en-US" dirty="0"/>
              <a:t>Commentary indicates that it is a good idea to send reports to non-requesting fairly representative beneficiaries without request</a:t>
            </a:r>
          </a:p>
        </p:txBody>
      </p:sp>
      <p:sp>
        <p:nvSpPr>
          <p:cNvPr id="5" name="Slide Number Placeholder 2">
            <a:extLst>
              <a:ext uri="{FF2B5EF4-FFF2-40B4-BE49-F238E27FC236}">
                <a16:creationId xmlns:a16="http://schemas.microsoft.com/office/drawing/2014/main" id="{806F6485-EB81-8C8F-9CE6-4EAA1F1AA221}"/>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15</a:t>
            </a:fld>
            <a:endParaRPr lang="en-US" dirty="0"/>
          </a:p>
        </p:txBody>
      </p:sp>
    </p:spTree>
    <p:extLst>
      <p:ext uri="{BB962C8B-B14F-4D97-AF65-F5344CB8AC3E}">
        <p14:creationId xmlns:p14="http://schemas.microsoft.com/office/powerpoint/2010/main" val="4238464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9913"/>
            <a:ext cx="9962983" cy="1325563"/>
          </a:xfrm>
        </p:spPr>
        <p:txBody>
          <a:bodyPr>
            <a:normAutofit/>
          </a:bodyPr>
          <a:lstStyle/>
          <a:p>
            <a:r>
              <a:rPr lang="en-US" dirty="0">
                <a:solidFill>
                  <a:schemeClr val="bg1">
                    <a:lumMod val="50000"/>
                  </a:schemeClr>
                </a:solidFill>
                <a:latin typeface="+mn-lt"/>
              </a:rPr>
              <a:t>DUTY TO REPORT IN DELAWARE: </a:t>
            </a:r>
            <a:br>
              <a:rPr lang="en-US" dirty="0">
                <a:latin typeface="+mn-lt"/>
              </a:rPr>
            </a:br>
            <a:r>
              <a:rPr lang="en-US" u="sng" dirty="0">
                <a:latin typeface="+mn-lt"/>
              </a:rPr>
              <a:t>What Must a Trustee Report?</a:t>
            </a:r>
            <a:endParaRPr lang="en-US" dirty="0">
              <a:latin typeface="+mn-lt"/>
            </a:endParaRPr>
          </a:p>
        </p:txBody>
      </p:sp>
      <p:sp>
        <p:nvSpPr>
          <p:cNvPr id="3" name="Content Placeholder 2"/>
          <p:cNvSpPr>
            <a:spLocks noGrp="1"/>
          </p:cNvSpPr>
          <p:nvPr>
            <p:ph idx="1"/>
          </p:nvPr>
        </p:nvSpPr>
        <p:spPr>
          <a:xfrm>
            <a:off x="1749287" y="1641708"/>
            <a:ext cx="10515600" cy="4770247"/>
          </a:xfrm>
        </p:spPr>
        <p:txBody>
          <a:bodyPr>
            <a:normAutofit fontScale="92500"/>
          </a:bodyPr>
          <a:lstStyle/>
          <a:p>
            <a:pPr marL="0" indent="0">
              <a:buNone/>
            </a:pPr>
            <a:r>
              <a:rPr lang="en-US" sz="3200" b="1" dirty="0">
                <a:latin typeface="+mn-lt"/>
              </a:rPr>
              <a:t>SPECIAL CASE – SIGNIFICANT TRUST OWNERSHIP OF BUSINESS	</a:t>
            </a:r>
          </a:p>
          <a:p>
            <a:r>
              <a:rPr lang="en-US" dirty="0"/>
              <a:t>Trustee may be acting as a manager, partner, officer, or director of a business owned entirely or in a significant amount by the trust</a:t>
            </a:r>
          </a:p>
          <a:p>
            <a:r>
              <a:rPr lang="en-US" dirty="0"/>
              <a:t>Duty to investigate or monitor management of entity or inform and report to beneficiaries regarding entity-level activities (whether or not carried out by trustee) will depend on circumstances such as</a:t>
            </a:r>
          </a:p>
          <a:p>
            <a:pPr lvl="1"/>
            <a:r>
              <a:rPr lang="en-US" dirty="0"/>
              <a:t>Whether Trustee is directed or excluded as to entity management</a:t>
            </a:r>
          </a:p>
          <a:p>
            <a:pPr lvl="1"/>
            <a:r>
              <a:rPr lang="en-US" dirty="0"/>
              <a:t>Degree of the trust’s ownership</a:t>
            </a:r>
          </a:p>
          <a:p>
            <a:pPr lvl="1"/>
            <a:r>
              <a:rPr lang="en-US" dirty="0"/>
              <a:t>Management structure of entity</a:t>
            </a:r>
          </a:p>
          <a:p>
            <a:pPr lvl="1"/>
            <a:r>
              <a:rPr lang="en-US" dirty="0"/>
              <a:t>Significance of the asset to the trust</a:t>
            </a:r>
          </a:p>
          <a:p>
            <a:pPr lvl="1"/>
            <a:r>
              <a:rPr lang="en-US" dirty="0"/>
              <a:t>Remoteness of beneficiary </a:t>
            </a:r>
          </a:p>
          <a:p>
            <a:r>
              <a:rPr lang="en-US" dirty="0"/>
              <a:t>Directed trustee or excluded co-trustee likely still has a duty to report</a:t>
            </a:r>
          </a:p>
          <a:p>
            <a:endParaRPr lang="en-US" dirty="0"/>
          </a:p>
        </p:txBody>
      </p:sp>
      <p:sp>
        <p:nvSpPr>
          <p:cNvPr id="5" name="Slide Number Placeholder 2">
            <a:extLst>
              <a:ext uri="{FF2B5EF4-FFF2-40B4-BE49-F238E27FC236}">
                <a16:creationId xmlns:a16="http://schemas.microsoft.com/office/drawing/2014/main" id="{4C956675-3FEE-7A63-F890-EA612DD877A1}"/>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16</a:t>
            </a:fld>
            <a:endParaRPr lang="en-US" dirty="0"/>
          </a:p>
        </p:txBody>
      </p:sp>
    </p:spTree>
    <p:extLst>
      <p:ext uri="{BB962C8B-B14F-4D97-AF65-F5344CB8AC3E}">
        <p14:creationId xmlns:p14="http://schemas.microsoft.com/office/powerpoint/2010/main" val="272690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8" y="119509"/>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When Must a Trustee Report?</a:t>
            </a:r>
          </a:p>
        </p:txBody>
      </p:sp>
      <p:sp>
        <p:nvSpPr>
          <p:cNvPr id="3" name="Content Placeholder 2"/>
          <p:cNvSpPr>
            <a:spLocks noGrp="1"/>
          </p:cNvSpPr>
          <p:nvPr>
            <p:ph idx="1"/>
          </p:nvPr>
        </p:nvSpPr>
        <p:spPr>
          <a:xfrm>
            <a:off x="1749288" y="1643819"/>
            <a:ext cx="10340214" cy="4838449"/>
          </a:xfrm>
        </p:spPr>
        <p:txBody>
          <a:bodyPr>
            <a:noAutofit/>
          </a:bodyPr>
          <a:lstStyle/>
          <a:p>
            <a:pPr>
              <a:lnSpc>
                <a:spcPct val="100000"/>
              </a:lnSpc>
              <a:spcBef>
                <a:spcPts val="0"/>
              </a:spcBef>
            </a:pPr>
            <a:r>
              <a:rPr lang="en-US" dirty="0"/>
              <a:t>No clear-cut timeframes or deadlines apply, but the duty is ongoing</a:t>
            </a:r>
          </a:p>
          <a:p>
            <a:pPr>
              <a:lnSpc>
                <a:spcPct val="100000"/>
              </a:lnSpc>
              <a:spcBef>
                <a:spcPts val="0"/>
              </a:spcBef>
            </a:pPr>
            <a:r>
              <a:rPr lang="en-US" dirty="0"/>
              <a:t>Generally, a trustee should report:</a:t>
            </a:r>
          </a:p>
          <a:p>
            <a:pPr lvl="1">
              <a:lnSpc>
                <a:spcPct val="100000"/>
              </a:lnSpc>
              <a:spcBef>
                <a:spcPts val="0"/>
              </a:spcBef>
            </a:pPr>
            <a:r>
              <a:rPr lang="en-US" dirty="0"/>
              <a:t>Within a reasonable time of assuming the role of trustee</a:t>
            </a:r>
          </a:p>
          <a:p>
            <a:pPr lvl="1">
              <a:lnSpc>
                <a:spcPct val="100000"/>
              </a:lnSpc>
              <a:spcBef>
                <a:spcPts val="0"/>
              </a:spcBef>
            </a:pPr>
            <a:r>
              <a:rPr lang="en-US" dirty="0"/>
              <a:t>When the trustee discovers essential facts about the trust</a:t>
            </a:r>
          </a:p>
          <a:p>
            <a:pPr lvl="1">
              <a:lnSpc>
                <a:spcPct val="100000"/>
              </a:lnSpc>
              <a:spcBef>
                <a:spcPts val="0"/>
              </a:spcBef>
            </a:pPr>
            <a:r>
              <a:rPr lang="en-US" dirty="0"/>
              <a:t>When a beneficiary attains the age of majority</a:t>
            </a:r>
          </a:p>
          <a:p>
            <a:pPr lvl="1">
              <a:lnSpc>
                <a:spcPct val="100000"/>
              </a:lnSpc>
              <a:spcBef>
                <a:spcPts val="0"/>
              </a:spcBef>
            </a:pPr>
            <a:r>
              <a:rPr lang="en-US" dirty="0"/>
              <a:t>Upon the occurrence of or in anticipation of significant developments or material changes</a:t>
            </a:r>
          </a:p>
          <a:p>
            <a:pPr lvl="1">
              <a:lnSpc>
                <a:spcPct val="100000"/>
              </a:lnSpc>
              <a:spcBef>
                <a:spcPts val="0"/>
              </a:spcBef>
            </a:pPr>
            <a:r>
              <a:rPr lang="en-US" dirty="0"/>
              <a:t>Promptly upon reasonable request of a beneficiary</a:t>
            </a:r>
          </a:p>
          <a:p>
            <a:pPr lvl="2">
              <a:lnSpc>
                <a:spcPct val="100000"/>
              </a:lnSpc>
              <a:spcBef>
                <a:spcPts val="0"/>
              </a:spcBef>
            </a:pPr>
            <a:r>
              <a:rPr lang="en-US" dirty="0"/>
              <a:t>The reasonableness of the request may depend on the volume of information sought, speed at which it is sought, the relevance of the information to the beneficiary’s interest, and frequency of such requests</a:t>
            </a:r>
          </a:p>
          <a:p>
            <a:pPr>
              <a:lnSpc>
                <a:spcPct val="100000"/>
              </a:lnSpc>
              <a:spcBef>
                <a:spcPts val="0"/>
              </a:spcBef>
            </a:pPr>
            <a:r>
              <a:rPr lang="en-US" sz="2400" dirty="0"/>
              <a:t>Many trustees choose to provide statements of trust assets and liabilities, receipts, and disbursements on a regular basis, such as monthly</a:t>
            </a:r>
            <a:br>
              <a:rPr lang="en-US" sz="2400" dirty="0"/>
            </a:br>
            <a:r>
              <a:rPr lang="en-US" sz="2400" dirty="0"/>
              <a:t> or annually</a:t>
            </a:r>
          </a:p>
        </p:txBody>
      </p:sp>
      <p:sp>
        <p:nvSpPr>
          <p:cNvPr id="5" name="Slide Number Placeholder 2">
            <a:extLst>
              <a:ext uri="{FF2B5EF4-FFF2-40B4-BE49-F238E27FC236}">
                <a16:creationId xmlns:a16="http://schemas.microsoft.com/office/drawing/2014/main" id="{26A8EC3A-7CE9-8C65-C7E4-1BA212A9750E}"/>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17</a:t>
            </a:fld>
            <a:endParaRPr lang="en-US" dirty="0"/>
          </a:p>
        </p:txBody>
      </p:sp>
    </p:spTree>
    <p:extLst>
      <p:ext uri="{BB962C8B-B14F-4D97-AF65-F5344CB8AC3E}">
        <p14:creationId xmlns:p14="http://schemas.microsoft.com/office/powerpoint/2010/main" val="896031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71" y="143771"/>
            <a:ext cx="10299754" cy="1325563"/>
          </a:xfrm>
        </p:spPr>
        <p:txBody>
          <a:bodyPr>
            <a:normAutofit fontScale="90000"/>
          </a:bodyPr>
          <a:lstStyle/>
          <a:p>
            <a:r>
              <a:rPr lang="en-US" sz="4000" dirty="0">
                <a:solidFill>
                  <a:schemeClr val="bg1">
                    <a:lumMod val="50000"/>
                  </a:schemeClr>
                </a:solidFill>
                <a:latin typeface="+mn-lt"/>
              </a:rPr>
              <a:t>DUTY TO REPORT IN DELAWARE: </a:t>
            </a:r>
            <a:br>
              <a:rPr lang="en-US" sz="4000" dirty="0">
                <a:latin typeface="+mn-lt"/>
              </a:rPr>
            </a:br>
            <a:r>
              <a:rPr lang="en-US" u="sng" dirty="0">
                <a:latin typeface="+mn-lt"/>
              </a:rPr>
              <a:t>Relation to 12 Del. Code </a:t>
            </a:r>
            <a:r>
              <a:rPr lang="en-US" u="sng" dirty="0"/>
              <a:t>§</a:t>
            </a:r>
            <a:r>
              <a:rPr lang="en-US" u="sng" dirty="0">
                <a:latin typeface="+mn-lt"/>
              </a:rPr>
              <a:t> 3585 – Statute of Limitations</a:t>
            </a:r>
          </a:p>
        </p:txBody>
      </p:sp>
      <p:sp>
        <p:nvSpPr>
          <p:cNvPr id="3" name="Content Placeholder 2"/>
          <p:cNvSpPr>
            <a:spLocks noGrp="1"/>
          </p:cNvSpPr>
          <p:nvPr>
            <p:ph idx="1"/>
          </p:nvPr>
        </p:nvSpPr>
        <p:spPr>
          <a:xfrm>
            <a:off x="1749287" y="1647178"/>
            <a:ext cx="10243109" cy="4767681"/>
          </a:xfrm>
        </p:spPr>
        <p:txBody>
          <a:bodyPr>
            <a:normAutofit/>
          </a:bodyPr>
          <a:lstStyle/>
          <a:p>
            <a:r>
              <a:rPr lang="en-US" dirty="0"/>
              <a:t>Reporting starts the clock ticking for statute of limitations and laches purposes</a:t>
            </a:r>
          </a:p>
          <a:p>
            <a:r>
              <a:rPr lang="en-US" dirty="0"/>
              <a:t>Under 12 Del. Code § 3585, the statute of limitations on claims for breach of duty starts to run when the trustee sends a report that adequately discloses the facts constituting a claim </a:t>
            </a:r>
          </a:p>
          <a:p>
            <a:pPr lvl="2"/>
            <a:r>
              <a:rPr lang="en-US" dirty="0"/>
              <a:t>A report adequately discloses such facts if it “provides sufficient information so that the person knows of the claim or reasonably should have inquired into its existence.”  12 Del. Code § 3585(b)</a:t>
            </a:r>
          </a:p>
          <a:p>
            <a:pPr lvl="2"/>
            <a:r>
              <a:rPr lang="en-US" dirty="0"/>
              <a:t>Beneficiary is presumed to have received the trustee’s report 7 days after it was sent.  12 Del. Code § 3585(b)</a:t>
            </a:r>
          </a:p>
          <a:p>
            <a:pPr lvl="2"/>
            <a:r>
              <a:rPr lang="en-US" dirty="0"/>
              <a:t>If the beneficiary is a minor without a representative, the statute is tolled until the beneficiary attains the age of majority</a:t>
            </a:r>
          </a:p>
          <a:p>
            <a:endParaRPr lang="en-US" dirty="0"/>
          </a:p>
        </p:txBody>
      </p:sp>
      <p:sp>
        <p:nvSpPr>
          <p:cNvPr id="5" name="Slide Number Placeholder 2">
            <a:extLst>
              <a:ext uri="{FF2B5EF4-FFF2-40B4-BE49-F238E27FC236}">
                <a16:creationId xmlns:a16="http://schemas.microsoft.com/office/drawing/2014/main" id="{B069F15C-3C4B-C163-F415-BF3B1FCCB41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18</a:t>
            </a:fld>
            <a:endParaRPr lang="en-US" dirty="0"/>
          </a:p>
        </p:txBody>
      </p:sp>
    </p:spTree>
    <p:extLst>
      <p:ext uri="{BB962C8B-B14F-4D97-AF65-F5344CB8AC3E}">
        <p14:creationId xmlns:p14="http://schemas.microsoft.com/office/powerpoint/2010/main" val="232295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30" y="144042"/>
            <a:ext cx="10434762" cy="1325563"/>
          </a:xfrm>
        </p:spPr>
        <p:txBody>
          <a:bodyPr>
            <a:normAutofit/>
          </a:bodyPr>
          <a:lstStyle/>
          <a:p>
            <a:r>
              <a:rPr lang="en-US" dirty="0">
                <a:solidFill>
                  <a:schemeClr val="bg1">
                    <a:lumMod val="50000"/>
                  </a:schemeClr>
                </a:solidFill>
                <a:latin typeface="+mn-lt"/>
              </a:rPr>
              <a:t>DUTY TO REPORT IN DELAWARE: </a:t>
            </a:r>
            <a:br>
              <a:rPr lang="en-US" dirty="0">
                <a:latin typeface="+mn-lt"/>
              </a:rPr>
            </a:br>
            <a:r>
              <a:rPr lang="en-US" sz="3200" u="sng" dirty="0">
                <a:latin typeface="+mn-lt"/>
              </a:rPr>
              <a:t>Relation to 12 Del. Code § 3585 – Statute of Limitations</a:t>
            </a:r>
          </a:p>
        </p:txBody>
      </p:sp>
      <p:sp>
        <p:nvSpPr>
          <p:cNvPr id="3" name="Content Placeholder 2"/>
          <p:cNvSpPr>
            <a:spLocks noGrp="1"/>
          </p:cNvSpPr>
          <p:nvPr>
            <p:ph idx="1"/>
          </p:nvPr>
        </p:nvSpPr>
        <p:spPr>
          <a:xfrm>
            <a:off x="1749287" y="1647988"/>
            <a:ext cx="10515600" cy="4644432"/>
          </a:xfrm>
        </p:spPr>
        <p:txBody>
          <a:bodyPr>
            <a:normAutofit/>
          </a:bodyPr>
          <a:lstStyle/>
          <a:p>
            <a:r>
              <a:rPr lang="en-US" dirty="0"/>
              <a:t>For purposes of a report under 12 Del. Code § 3585, the report may be sent to the beneficiary, the designated representative of a beneficiary, or a person permitted to virtually represent a beneficiary under 12 Del. Code § 3547.</a:t>
            </a:r>
          </a:p>
          <a:p>
            <a:r>
              <a:rPr lang="en-US" dirty="0"/>
              <a:t>A report may be sufficient for purposes of 12 Del. Code § 3585, but this doesn’t necessarily mean that such report alone is sufficient to meet a trustee’s common law duty to report. </a:t>
            </a:r>
          </a:p>
          <a:p>
            <a:r>
              <a:rPr lang="en-US" dirty="0"/>
              <a:t>Likewise, a report may satisfy a duty to report but not provide adequate disclosure to start the running of the statute of limitations </a:t>
            </a:r>
          </a:p>
        </p:txBody>
      </p:sp>
      <p:sp>
        <p:nvSpPr>
          <p:cNvPr id="5" name="Slide Number Placeholder 2">
            <a:extLst>
              <a:ext uri="{FF2B5EF4-FFF2-40B4-BE49-F238E27FC236}">
                <a16:creationId xmlns:a16="http://schemas.microsoft.com/office/drawing/2014/main" id="{CC074EAD-673B-A88E-6C89-6B2C1E80197B}"/>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19</a:t>
            </a:fld>
            <a:endParaRPr lang="en-US" dirty="0"/>
          </a:p>
        </p:txBody>
      </p:sp>
    </p:spTree>
    <p:extLst>
      <p:ext uri="{BB962C8B-B14F-4D97-AF65-F5344CB8AC3E}">
        <p14:creationId xmlns:p14="http://schemas.microsoft.com/office/powerpoint/2010/main" val="396884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4E56-E6B4-1109-1C08-BBD4C0B4BC2B}"/>
              </a:ext>
            </a:extLst>
          </p:cNvPr>
          <p:cNvSpPr>
            <a:spLocks noGrp="1"/>
          </p:cNvSpPr>
          <p:nvPr>
            <p:ph type="title"/>
          </p:nvPr>
        </p:nvSpPr>
        <p:spPr>
          <a:xfrm>
            <a:off x="1749288" y="222002"/>
            <a:ext cx="9962983" cy="1325563"/>
          </a:xfrm>
        </p:spPr>
        <p:txBody>
          <a:bodyPr>
            <a:normAutofit/>
          </a:bodyPr>
          <a:lstStyle/>
          <a:p>
            <a:r>
              <a:rPr lang="en-US" sz="3600" dirty="0">
                <a:latin typeface="+mn-lt"/>
              </a:rPr>
              <a:t>A Delaware Trust Fiduciary’s Duty to Report is a Common Law Duty</a:t>
            </a:r>
            <a:endParaRPr lang="en-US" sz="3600" dirty="0"/>
          </a:p>
        </p:txBody>
      </p:sp>
      <p:sp>
        <p:nvSpPr>
          <p:cNvPr id="3" name="Content Placeholder 2">
            <a:extLst>
              <a:ext uri="{FF2B5EF4-FFF2-40B4-BE49-F238E27FC236}">
                <a16:creationId xmlns:a16="http://schemas.microsoft.com/office/drawing/2014/main" id="{F81365C8-BC0F-2631-22EA-0AC19D20F883}"/>
              </a:ext>
            </a:extLst>
          </p:cNvPr>
          <p:cNvSpPr>
            <a:spLocks noGrp="1"/>
          </p:cNvSpPr>
          <p:nvPr>
            <p:ph idx="1"/>
          </p:nvPr>
        </p:nvSpPr>
        <p:spPr>
          <a:xfrm>
            <a:off x="1749288" y="1645923"/>
            <a:ext cx="9962982" cy="4648172"/>
          </a:xfrm>
        </p:spPr>
        <p:txBody>
          <a:bodyPr>
            <a:normAutofit/>
          </a:bodyPr>
          <a:lstStyle/>
          <a:p>
            <a:pPr>
              <a:lnSpc>
                <a:spcPct val="100000"/>
              </a:lnSpc>
              <a:spcBef>
                <a:spcPts val="0"/>
              </a:spcBef>
              <a:spcAft>
                <a:spcPts val="1800"/>
              </a:spcAft>
            </a:pPr>
            <a:r>
              <a:rPr lang="en-US" sz="3200" dirty="0"/>
              <a:t>Delaware is not a UTC state</a:t>
            </a:r>
          </a:p>
          <a:p>
            <a:pPr>
              <a:lnSpc>
                <a:spcPct val="100000"/>
              </a:lnSpc>
              <a:spcBef>
                <a:spcPts val="0"/>
              </a:spcBef>
              <a:spcAft>
                <a:spcPts val="600"/>
              </a:spcAft>
            </a:pPr>
            <a:r>
              <a:rPr lang="en-US" sz="3200" dirty="0"/>
              <a:t>Guidance regarding scope of duty:</a:t>
            </a:r>
          </a:p>
          <a:p>
            <a:pPr lvl="1">
              <a:lnSpc>
                <a:spcPct val="100000"/>
              </a:lnSpc>
              <a:spcBef>
                <a:spcPts val="0"/>
              </a:spcBef>
              <a:spcAft>
                <a:spcPts val="600"/>
              </a:spcAft>
            </a:pPr>
            <a:r>
              <a:rPr lang="en-US" sz="2800" dirty="0"/>
              <a:t>Delaware Case Law</a:t>
            </a:r>
          </a:p>
          <a:p>
            <a:pPr lvl="1">
              <a:lnSpc>
                <a:spcPct val="100000"/>
              </a:lnSpc>
              <a:spcBef>
                <a:spcPts val="0"/>
              </a:spcBef>
              <a:spcAft>
                <a:spcPts val="600"/>
              </a:spcAft>
            </a:pPr>
            <a:r>
              <a:rPr lang="en-US" sz="2800" dirty="0"/>
              <a:t>Restatement (Second) and Restatement (Third) of Trusts</a:t>
            </a:r>
          </a:p>
          <a:p>
            <a:pPr lvl="1">
              <a:lnSpc>
                <a:spcPct val="100000"/>
              </a:lnSpc>
              <a:spcBef>
                <a:spcPts val="0"/>
              </a:spcBef>
              <a:spcAft>
                <a:spcPts val="1800"/>
              </a:spcAft>
            </a:pPr>
            <a:r>
              <a:rPr lang="en-US" sz="2800" dirty="0"/>
              <a:t>Case Law from Other Jurisdictions</a:t>
            </a:r>
          </a:p>
          <a:p>
            <a:pPr>
              <a:lnSpc>
                <a:spcPct val="100000"/>
              </a:lnSpc>
              <a:spcBef>
                <a:spcPts val="0"/>
              </a:spcBef>
              <a:spcAft>
                <a:spcPts val="1200"/>
              </a:spcAft>
            </a:pPr>
            <a:r>
              <a:rPr lang="en-US" sz="3200" dirty="0"/>
              <a:t>Certain Delaware statutory provisions also are implicated in carrying out the duty </a:t>
            </a:r>
          </a:p>
          <a:p>
            <a:pPr marL="0" indent="0">
              <a:buNone/>
            </a:pPr>
            <a:endParaRPr lang="en-US" dirty="0"/>
          </a:p>
        </p:txBody>
      </p:sp>
    </p:spTree>
    <p:extLst>
      <p:ext uri="{BB962C8B-B14F-4D97-AF65-F5344CB8AC3E}">
        <p14:creationId xmlns:p14="http://schemas.microsoft.com/office/powerpoint/2010/main" val="1049591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379" y="122365"/>
            <a:ext cx="9962983" cy="1325563"/>
          </a:xfrm>
        </p:spPr>
        <p:txBody>
          <a:bodyPr>
            <a:normAutofit/>
          </a:bodyPr>
          <a:lstStyle/>
          <a:p>
            <a:r>
              <a:rPr lang="en-US" dirty="0">
                <a:solidFill>
                  <a:schemeClr val="bg1">
                    <a:lumMod val="50000"/>
                  </a:schemeClr>
                </a:solidFill>
                <a:latin typeface="+mn-lt"/>
              </a:rPr>
              <a:t>DUTY TO REPORT IN DELAWARE:</a:t>
            </a:r>
            <a:br>
              <a:rPr lang="en-US" dirty="0">
                <a:solidFill>
                  <a:schemeClr val="bg1">
                    <a:lumMod val="50000"/>
                  </a:schemeClr>
                </a:solidFill>
                <a:latin typeface="+mn-lt"/>
              </a:rPr>
            </a:br>
            <a:r>
              <a:rPr lang="en-US" u="sng" dirty="0">
                <a:latin typeface="+mn-lt"/>
              </a:rPr>
              <a:t>How Should the Trustee Send the Report?</a:t>
            </a:r>
          </a:p>
        </p:txBody>
      </p:sp>
      <p:sp>
        <p:nvSpPr>
          <p:cNvPr id="3" name="Content Placeholder 2"/>
          <p:cNvSpPr>
            <a:spLocks noGrp="1"/>
          </p:cNvSpPr>
          <p:nvPr>
            <p:ph idx="1"/>
          </p:nvPr>
        </p:nvSpPr>
        <p:spPr>
          <a:xfrm>
            <a:off x="1749287" y="1639648"/>
            <a:ext cx="10515600" cy="4617705"/>
          </a:xfrm>
        </p:spPr>
        <p:txBody>
          <a:bodyPr>
            <a:normAutofit fontScale="92500"/>
          </a:bodyPr>
          <a:lstStyle/>
          <a:p>
            <a:r>
              <a:rPr lang="en-US" dirty="0"/>
              <a:t>12 Del Code § 3534 - Unless the trust instrument expressly provides otherwise, a trustee may provide any report, notice, or communication to the beneficiary or the beneficiary’s representative by:</a:t>
            </a:r>
          </a:p>
          <a:p>
            <a:pPr lvl="1"/>
            <a:r>
              <a:rPr lang="en-US" dirty="0"/>
              <a:t>Regular U.S. mail or commercial carrier to the address the trustee reasonably determined to be the person’s address or to the address at which the person consented to receive notice</a:t>
            </a:r>
          </a:p>
          <a:p>
            <a:pPr lvl="1"/>
            <a:r>
              <a:rPr lang="en-US" dirty="0"/>
              <a:t>By fax or email to the number or address at which the person consented to receive notice</a:t>
            </a:r>
          </a:p>
          <a:p>
            <a:pPr lvl="1"/>
            <a:r>
              <a:rPr lang="en-US" dirty="0"/>
              <a:t>By posting on an electronic network, provided the posting is delivered to the person</a:t>
            </a:r>
          </a:p>
          <a:p>
            <a:pPr lvl="1"/>
            <a:r>
              <a:rPr lang="en-US" dirty="0"/>
              <a:t>By any other form of electronic communication to which the person consented</a:t>
            </a:r>
          </a:p>
          <a:p>
            <a:pPr lvl="1"/>
            <a:r>
              <a:rPr lang="en-US" dirty="0"/>
              <a:t>By any other manner reasonably suitable under the circumstances and likely to result in receipt by the person.</a:t>
            </a:r>
          </a:p>
        </p:txBody>
      </p:sp>
      <p:sp>
        <p:nvSpPr>
          <p:cNvPr id="6" name="Slide Number Placeholder 2">
            <a:extLst>
              <a:ext uri="{FF2B5EF4-FFF2-40B4-BE49-F238E27FC236}">
                <a16:creationId xmlns:a16="http://schemas.microsoft.com/office/drawing/2014/main" id="{15FE0C58-3423-687F-F7C6-9D6DA0FB309B}"/>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20</a:t>
            </a:fld>
            <a:endParaRPr lang="en-US" dirty="0"/>
          </a:p>
        </p:txBody>
      </p:sp>
    </p:spTree>
    <p:extLst>
      <p:ext uri="{BB962C8B-B14F-4D97-AF65-F5344CB8AC3E}">
        <p14:creationId xmlns:p14="http://schemas.microsoft.com/office/powerpoint/2010/main" val="173585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692" y="138220"/>
            <a:ext cx="11334307" cy="1293524"/>
          </a:xfrm>
        </p:spPr>
        <p:txBody>
          <a:bodyPr>
            <a:normAutofit/>
          </a:bodyPr>
          <a:lstStyle/>
          <a:p>
            <a:r>
              <a:rPr lang="en-US" dirty="0">
                <a:solidFill>
                  <a:schemeClr val="bg1">
                    <a:lumMod val="50000"/>
                  </a:schemeClr>
                </a:solidFill>
                <a:latin typeface="+mn-lt"/>
              </a:rPr>
              <a:t>DUTY TO REPORT IN DELAWARE:</a:t>
            </a:r>
            <a:br>
              <a:rPr lang="en-US" dirty="0">
                <a:solidFill>
                  <a:schemeClr val="bg1">
                    <a:lumMod val="50000"/>
                  </a:schemeClr>
                </a:solidFill>
                <a:latin typeface="+mn-lt"/>
              </a:rPr>
            </a:br>
            <a:r>
              <a:rPr lang="en-US" u="sng" dirty="0"/>
              <a:t>Directed Trustees and Excluded Co-Trustees</a:t>
            </a:r>
            <a:endParaRPr lang="en-US" u="sng" dirty="0">
              <a:latin typeface="+mn-lt"/>
            </a:endParaRPr>
          </a:p>
        </p:txBody>
      </p:sp>
      <p:sp>
        <p:nvSpPr>
          <p:cNvPr id="3" name="Content Placeholder 2"/>
          <p:cNvSpPr>
            <a:spLocks noGrp="1"/>
          </p:cNvSpPr>
          <p:nvPr>
            <p:ph idx="1"/>
          </p:nvPr>
        </p:nvSpPr>
        <p:spPr>
          <a:xfrm>
            <a:off x="1744508" y="1639509"/>
            <a:ext cx="10515600" cy="3559176"/>
          </a:xfrm>
        </p:spPr>
        <p:txBody>
          <a:bodyPr>
            <a:normAutofit/>
          </a:bodyPr>
          <a:lstStyle/>
          <a:p>
            <a:r>
              <a:rPr lang="en-US" dirty="0"/>
              <a:t>Directed trustees and excluded co-trustees generally have curtailed powers as to certain areas of the trust administration, but trust instrument language seldom relieves the trustee of the duty to inform and report in favor of the</a:t>
            </a:r>
            <a:r>
              <a:rPr lang="en-US" dirty="0">
                <a:solidFill>
                  <a:srgbClr val="FF0000"/>
                </a:solidFill>
              </a:rPr>
              <a:t> </a:t>
            </a:r>
            <a:r>
              <a:rPr lang="en-US" dirty="0"/>
              <a:t>co-fiduciary with direction authority or exclusive powers. </a:t>
            </a:r>
          </a:p>
          <a:p>
            <a:r>
              <a:rPr lang="en-US" dirty="0"/>
              <a:t>As a result, the directed trustee and excluded co-trustee should not assume they have no notice obligations. The answer will be completely dependent upon the language in the trust instrument. </a:t>
            </a:r>
          </a:p>
        </p:txBody>
      </p:sp>
      <p:sp>
        <p:nvSpPr>
          <p:cNvPr id="5" name="Slide Number Placeholder 2">
            <a:extLst>
              <a:ext uri="{FF2B5EF4-FFF2-40B4-BE49-F238E27FC236}">
                <a16:creationId xmlns:a16="http://schemas.microsoft.com/office/drawing/2014/main" id="{E5461188-D111-9350-C0FE-3B084C4BA232}"/>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21</a:t>
            </a:fld>
            <a:endParaRPr lang="en-US" dirty="0"/>
          </a:p>
        </p:txBody>
      </p:sp>
    </p:spTree>
    <p:extLst>
      <p:ext uri="{BB962C8B-B14F-4D97-AF65-F5344CB8AC3E}">
        <p14:creationId xmlns:p14="http://schemas.microsoft.com/office/powerpoint/2010/main" val="397188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58" y="123772"/>
            <a:ext cx="11610753" cy="1325563"/>
          </a:xfrm>
        </p:spPr>
        <p:txBody>
          <a:bodyPr>
            <a:normAutofit/>
          </a:bodyPr>
          <a:lstStyle/>
          <a:p>
            <a:r>
              <a:rPr lang="en-US" dirty="0">
                <a:solidFill>
                  <a:schemeClr val="bg1">
                    <a:lumMod val="50000"/>
                  </a:schemeClr>
                </a:solidFill>
                <a:latin typeface="+mn-lt"/>
              </a:rPr>
              <a:t>DUTY TO REPORT IN DELAWARE:</a:t>
            </a:r>
            <a:br>
              <a:rPr lang="en-US" dirty="0">
                <a:solidFill>
                  <a:schemeClr val="bg1">
                    <a:lumMod val="50000"/>
                  </a:schemeClr>
                </a:solidFill>
                <a:latin typeface="+mn-lt"/>
              </a:rPr>
            </a:br>
            <a:r>
              <a:rPr lang="en-US" u="sng" dirty="0"/>
              <a:t>Directed Trustees and Excluded Co-Trustees</a:t>
            </a:r>
            <a:endParaRPr lang="en-US" u="sng" dirty="0">
              <a:latin typeface="+mn-lt"/>
            </a:endParaRPr>
          </a:p>
        </p:txBody>
      </p:sp>
      <p:sp>
        <p:nvSpPr>
          <p:cNvPr id="3" name="Content Placeholder 2"/>
          <p:cNvSpPr>
            <a:spLocks noGrp="1"/>
          </p:cNvSpPr>
          <p:nvPr>
            <p:ph idx="1"/>
          </p:nvPr>
        </p:nvSpPr>
        <p:spPr>
          <a:xfrm>
            <a:off x="1751674" y="1638300"/>
            <a:ext cx="10515600" cy="5016500"/>
          </a:xfrm>
        </p:spPr>
        <p:txBody>
          <a:bodyPr>
            <a:normAutofit/>
          </a:bodyPr>
          <a:lstStyle/>
          <a:p>
            <a:r>
              <a:rPr lang="en-US" dirty="0"/>
              <a:t>In the case of co-trustees with no modified duties, each trustee has an independent duty to report and should ensure either:</a:t>
            </a:r>
          </a:p>
          <a:p>
            <a:pPr lvl="2"/>
            <a:r>
              <a:rPr lang="en-US" sz="2200" dirty="0"/>
              <a:t>It makes the required reports itself OR </a:t>
            </a:r>
          </a:p>
          <a:p>
            <a:pPr lvl="2"/>
            <a:r>
              <a:rPr lang="en-US" sz="2200" dirty="0"/>
              <a:t>It verifies that someone else is making them and that they are complete</a:t>
            </a:r>
          </a:p>
          <a:p>
            <a:r>
              <a:rPr lang="en-US" dirty="0"/>
              <a:t>In the case of a directed trust, such as where there is an investment direction adviser, and the trust is silent on the duty to report, the trustee should assume the duty remains with it and obtain the information it needs to complete its report from whoever has access or control over such information.</a:t>
            </a:r>
          </a:p>
          <a:p>
            <a:r>
              <a:rPr lang="en-US" dirty="0"/>
              <a:t>If the trustee must obtain information necessary for its reports from another person, the trustee should review the information to make sure it is complete and request more information as needed.</a:t>
            </a:r>
          </a:p>
        </p:txBody>
      </p:sp>
      <p:sp>
        <p:nvSpPr>
          <p:cNvPr id="5" name="Slide Number Placeholder 2">
            <a:extLst>
              <a:ext uri="{FF2B5EF4-FFF2-40B4-BE49-F238E27FC236}">
                <a16:creationId xmlns:a16="http://schemas.microsoft.com/office/drawing/2014/main" id="{7FA3621B-0231-F773-C485-363849F82C61}"/>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22</a:t>
            </a:fld>
            <a:endParaRPr lang="en-US" dirty="0"/>
          </a:p>
        </p:txBody>
      </p:sp>
    </p:spTree>
    <p:extLst>
      <p:ext uri="{BB962C8B-B14F-4D97-AF65-F5344CB8AC3E}">
        <p14:creationId xmlns:p14="http://schemas.microsoft.com/office/powerpoint/2010/main" val="2289199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37"/>
            <a:ext cx="9962983" cy="1325563"/>
          </a:xfrm>
        </p:spPr>
        <p:txBody>
          <a:bodyPr>
            <a:normAutofit/>
          </a:bodyPr>
          <a:lstStyle/>
          <a:p>
            <a:r>
              <a:rPr lang="en-US" dirty="0">
                <a:solidFill>
                  <a:schemeClr val="bg1">
                    <a:lumMod val="50000"/>
                  </a:schemeClr>
                </a:solidFill>
              </a:rPr>
              <a:t>DUTY TO REPORT IN DELAWARE: </a:t>
            </a:r>
            <a:br>
              <a:rPr lang="en-US" dirty="0"/>
            </a:br>
            <a:r>
              <a:rPr lang="en-US" u="sng" dirty="0"/>
              <a:t>Remedy for Failure to Abide by Duty</a:t>
            </a:r>
          </a:p>
        </p:txBody>
      </p:sp>
      <p:sp>
        <p:nvSpPr>
          <p:cNvPr id="3" name="Content Placeholder 2"/>
          <p:cNvSpPr>
            <a:spLocks noGrp="1"/>
          </p:cNvSpPr>
          <p:nvPr>
            <p:ph idx="1"/>
          </p:nvPr>
        </p:nvSpPr>
        <p:spPr>
          <a:xfrm>
            <a:off x="1749288" y="1653872"/>
            <a:ext cx="9962982" cy="4648172"/>
          </a:xfrm>
        </p:spPr>
        <p:txBody>
          <a:bodyPr/>
          <a:lstStyle/>
          <a:p>
            <a:r>
              <a:rPr lang="en-US" dirty="0"/>
              <a:t>Depends on facts and circumstances of trust and breach:</a:t>
            </a:r>
          </a:p>
          <a:p>
            <a:endParaRPr lang="en-US" dirty="0"/>
          </a:p>
          <a:p>
            <a:pPr lvl="1"/>
            <a:r>
              <a:rPr lang="en-US" dirty="0"/>
              <a:t>Requirement to provide inventory and accounting</a:t>
            </a:r>
          </a:p>
          <a:p>
            <a:pPr lvl="1"/>
            <a:endParaRPr lang="en-US" dirty="0"/>
          </a:p>
          <a:p>
            <a:pPr lvl="1"/>
            <a:r>
              <a:rPr lang="en-US" dirty="0"/>
              <a:t>Voiding actions of trustee (i.e., decanting or merger)</a:t>
            </a:r>
          </a:p>
          <a:p>
            <a:pPr lvl="1"/>
            <a:endParaRPr lang="en-US" dirty="0"/>
          </a:p>
          <a:p>
            <a:pPr lvl="1"/>
            <a:r>
              <a:rPr lang="en-US" dirty="0"/>
              <a:t>Damages and payment of fees and expenses</a:t>
            </a:r>
          </a:p>
          <a:p>
            <a:pPr lvl="1"/>
            <a:endParaRPr lang="en-US" dirty="0"/>
          </a:p>
          <a:p>
            <a:pPr lvl="1"/>
            <a:r>
              <a:rPr lang="en-US" dirty="0"/>
              <a:t>Removal as fiduciary</a:t>
            </a:r>
          </a:p>
        </p:txBody>
      </p:sp>
      <p:sp>
        <p:nvSpPr>
          <p:cNvPr id="5" name="Slide Number Placeholder 2">
            <a:extLst>
              <a:ext uri="{FF2B5EF4-FFF2-40B4-BE49-F238E27FC236}">
                <a16:creationId xmlns:a16="http://schemas.microsoft.com/office/drawing/2014/main" id="{4E031BD0-BCD8-54AB-5A26-8D34CF4DA55F}"/>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23</a:t>
            </a:fld>
            <a:endParaRPr lang="en-US" dirty="0"/>
          </a:p>
        </p:txBody>
      </p:sp>
    </p:spTree>
    <p:extLst>
      <p:ext uri="{BB962C8B-B14F-4D97-AF65-F5344CB8AC3E}">
        <p14:creationId xmlns:p14="http://schemas.microsoft.com/office/powerpoint/2010/main" val="150069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143" y="120341"/>
            <a:ext cx="11021291" cy="1325563"/>
          </a:xfrm>
        </p:spPr>
        <p:txBody>
          <a:bodyPr>
            <a:normAutofit/>
          </a:bodyPr>
          <a:lstStyle/>
          <a:p>
            <a:r>
              <a:rPr lang="en-US" dirty="0">
                <a:solidFill>
                  <a:schemeClr val="bg1">
                    <a:lumMod val="50000"/>
                  </a:schemeClr>
                </a:solidFill>
              </a:rPr>
              <a:t>DUTY TO REPORT IN DELAWARE:</a:t>
            </a:r>
            <a:br>
              <a:rPr lang="en-US" dirty="0">
                <a:solidFill>
                  <a:schemeClr val="bg1">
                    <a:lumMod val="50000"/>
                  </a:schemeClr>
                </a:solidFill>
              </a:rPr>
            </a:br>
            <a:r>
              <a:rPr lang="en-US" u="sng" dirty="0"/>
              <a:t>Silent Trusts and Designated Representatives</a:t>
            </a:r>
            <a:endParaRPr lang="en-US" u="sng" dirty="0">
              <a:latin typeface="+mn-lt"/>
            </a:endParaRPr>
          </a:p>
        </p:txBody>
      </p:sp>
      <p:sp>
        <p:nvSpPr>
          <p:cNvPr id="3" name="Content Placeholder 2"/>
          <p:cNvSpPr>
            <a:spLocks noGrp="1"/>
          </p:cNvSpPr>
          <p:nvPr>
            <p:ph idx="1"/>
          </p:nvPr>
        </p:nvSpPr>
        <p:spPr>
          <a:xfrm>
            <a:off x="1768784" y="1551915"/>
            <a:ext cx="10199336" cy="5200889"/>
          </a:xfrm>
        </p:spPr>
        <p:txBody>
          <a:bodyPr>
            <a:noAutofit/>
          </a:bodyPr>
          <a:lstStyle/>
          <a:p>
            <a:pPr>
              <a:lnSpc>
                <a:spcPct val="100000"/>
              </a:lnSpc>
              <a:spcBef>
                <a:spcPts val="0"/>
              </a:spcBef>
              <a:spcAft>
                <a:spcPts val="1200"/>
              </a:spcAft>
            </a:pPr>
            <a:r>
              <a:rPr lang="en-US" sz="2400" dirty="0"/>
              <a:t>In response to </a:t>
            </a:r>
            <a:r>
              <a:rPr lang="en-US" sz="2400" i="1" dirty="0"/>
              <a:t>McNeil</a:t>
            </a:r>
            <a:r>
              <a:rPr lang="en-US" sz="2400" dirty="0"/>
              <a:t>, the Delaware legislature enacted statutes to permit a settlor to modify, expand, or eliminate a trustee’s duty to inform, permitting silent trusts.</a:t>
            </a:r>
          </a:p>
          <a:p>
            <a:pPr>
              <a:lnSpc>
                <a:spcPct val="100000"/>
              </a:lnSpc>
              <a:spcBef>
                <a:spcPts val="0"/>
              </a:spcBef>
              <a:spcAft>
                <a:spcPts val="1200"/>
              </a:spcAft>
            </a:pPr>
            <a:r>
              <a:rPr lang="en-US" sz="2400" dirty="0"/>
              <a:t>12 Del. C. § 3303(a)(1) provides that the terms of a trust instrument may expand, restrict, eliminate, or vary “[t]he rights and interests of beneficiaries, including, but not limited to, the right to be informed of the beneficiary’s interest for a period of time” (the “</a:t>
            </a:r>
            <a:r>
              <a:rPr lang="en-US" sz="2400" u="sng" dirty="0"/>
              <a:t>Silent Period</a:t>
            </a:r>
            <a:r>
              <a:rPr lang="en-US" sz="2400" dirty="0"/>
              <a:t>”).</a:t>
            </a:r>
          </a:p>
          <a:p>
            <a:pPr>
              <a:lnSpc>
                <a:spcPct val="100000"/>
              </a:lnSpc>
              <a:spcBef>
                <a:spcPts val="0"/>
              </a:spcBef>
            </a:pPr>
            <a:r>
              <a:rPr lang="en-US" sz="2400" dirty="0"/>
              <a:t>The Silent Period under the statute is a flexible concept and can be determined with reference to (but is not limited to) the following:</a:t>
            </a:r>
          </a:p>
          <a:p>
            <a:pPr lvl="1">
              <a:lnSpc>
                <a:spcPct val="100000"/>
              </a:lnSpc>
              <a:spcBef>
                <a:spcPts val="0"/>
              </a:spcBef>
            </a:pPr>
            <a:r>
              <a:rPr lang="en-US" sz="2000" dirty="0"/>
              <a:t>Period of years (</a:t>
            </a:r>
            <a:r>
              <a:rPr lang="en-US" sz="2000" i="1" dirty="0"/>
              <a:t>e.g.</a:t>
            </a:r>
            <a:r>
              <a:rPr lang="en-US" sz="2000" dirty="0"/>
              <a:t>, 20 years after the creation of the trust)</a:t>
            </a:r>
          </a:p>
          <a:p>
            <a:pPr lvl="1">
              <a:lnSpc>
                <a:spcPct val="100000"/>
              </a:lnSpc>
              <a:spcBef>
                <a:spcPts val="0"/>
              </a:spcBef>
            </a:pPr>
            <a:r>
              <a:rPr lang="en-US" sz="2000" dirty="0"/>
              <a:t>Age attainment (</a:t>
            </a:r>
            <a:r>
              <a:rPr lang="en-US" sz="2000" i="1" dirty="0"/>
              <a:t>e.g.</a:t>
            </a:r>
            <a:r>
              <a:rPr lang="en-US" sz="2000" dirty="0"/>
              <a:t>, when the beneficiary reaches the age of 35)</a:t>
            </a:r>
          </a:p>
          <a:p>
            <a:pPr lvl="1">
              <a:lnSpc>
                <a:spcPct val="100000"/>
              </a:lnSpc>
              <a:spcBef>
                <a:spcPts val="0"/>
              </a:spcBef>
            </a:pPr>
            <a:r>
              <a:rPr lang="en-US" sz="2000" dirty="0"/>
              <a:t>Event certain to occur (</a:t>
            </a:r>
            <a:r>
              <a:rPr lang="en-US" sz="2000" i="1" dirty="0"/>
              <a:t>e.g.</a:t>
            </a:r>
            <a:r>
              <a:rPr lang="en-US" sz="2000" dirty="0"/>
              <a:t>, settlor’s death)</a:t>
            </a:r>
          </a:p>
          <a:p>
            <a:pPr lvl="1">
              <a:lnSpc>
                <a:spcPct val="100000"/>
              </a:lnSpc>
              <a:spcBef>
                <a:spcPts val="0"/>
              </a:spcBef>
            </a:pPr>
            <a:r>
              <a:rPr lang="en-US" sz="2000" dirty="0"/>
              <a:t>Combination of two periods (</a:t>
            </a:r>
            <a:r>
              <a:rPr lang="en-US" sz="2000" i="1" dirty="0"/>
              <a:t>e.g.</a:t>
            </a:r>
            <a:r>
              <a:rPr lang="en-US" sz="2000" dirty="0"/>
              <a:t>, the later of the beneficiary reaching </a:t>
            </a:r>
            <a:br>
              <a:rPr lang="en-US" sz="2000" dirty="0"/>
            </a:br>
            <a:r>
              <a:rPr lang="en-US" sz="2000" dirty="0"/>
              <a:t>the age of 35 or the settlor’s death)</a:t>
            </a:r>
            <a:endParaRPr lang="en-US" dirty="0"/>
          </a:p>
        </p:txBody>
      </p:sp>
      <p:sp>
        <p:nvSpPr>
          <p:cNvPr id="5" name="Slide Number Placeholder 2">
            <a:extLst>
              <a:ext uri="{FF2B5EF4-FFF2-40B4-BE49-F238E27FC236}">
                <a16:creationId xmlns:a16="http://schemas.microsoft.com/office/drawing/2014/main" id="{71642EF7-ACDD-68FE-3440-369F0C1A85FD}"/>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24</a:t>
            </a:fld>
            <a:endParaRPr lang="en-US" dirty="0"/>
          </a:p>
        </p:txBody>
      </p:sp>
    </p:spTree>
    <p:extLst>
      <p:ext uri="{BB962C8B-B14F-4D97-AF65-F5344CB8AC3E}">
        <p14:creationId xmlns:p14="http://schemas.microsoft.com/office/powerpoint/2010/main" val="1193952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380" y="120608"/>
            <a:ext cx="10864273" cy="1325563"/>
          </a:xfrm>
        </p:spPr>
        <p:txBody>
          <a:bodyPr>
            <a:normAutofit/>
          </a:bodyPr>
          <a:lstStyle/>
          <a:p>
            <a:r>
              <a:rPr lang="en-US" dirty="0">
                <a:solidFill>
                  <a:schemeClr val="bg1">
                    <a:lumMod val="50000"/>
                  </a:schemeClr>
                </a:solidFill>
              </a:rPr>
              <a:t>DUTY TO REPORT IN DELAWARE:</a:t>
            </a:r>
            <a:br>
              <a:rPr lang="en-US" dirty="0">
                <a:solidFill>
                  <a:schemeClr val="bg1">
                    <a:lumMod val="50000"/>
                  </a:schemeClr>
                </a:solidFill>
              </a:rPr>
            </a:br>
            <a:r>
              <a:rPr lang="en-US" u="sng" dirty="0"/>
              <a:t>Silent Trusts and Designated Representatives</a:t>
            </a:r>
            <a:endParaRPr lang="en-US" u="sng" dirty="0">
              <a:latin typeface="+mn-lt"/>
            </a:endParaRPr>
          </a:p>
        </p:txBody>
      </p:sp>
      <p:sp>
        <p:nvSpPr>
          <p:cNvPr id="3" name="Content Placeholder 2"/>
          <p:cNvSpPr>
            <a:spLocks noGrp="1"/>
          </p:cNvSpPr>
          <p:nvPr>
            <p:ph idx="1"/>
          </p:nvPr>
        </p:nvSpPr>
        <p:spPr>
          <a:xfrm>
            <a:off x="1749288" y="1662140"/>
            <a:ext cx="10146004" cy="4648172"/>
          </a:xfrm>
        </p:spPr>
        <p:txBody>
          <a:bodyPr>
            <a:noAutofit/>
          </a:bodyPr>
          <a:lstStyle/>
          <a:p>
            <a:pPr>
              <a:lnSpc>
                <a:spcPct val="100000"/>
              </a:lnSpc>
              <a:spcBef>
                <a:spcPts val="0"/>
              </a:spcBef>
            </a:pPr>
            <a:r>
              <a:rPr lang="en-US" sz="2200" dirty="0"/>
              <a:t>To address the issue of enforcement of the trust provisions during the Silent Period, the statute provides that the beneficiary may be represented and bound by a “designated representative” for both judicial proceedings and </a:t>
            </a:r>
            <a:r>
              <a:rPr lang="en-US" sz="2200" dirty="0" err="1"/>
              <a:t>nonjudicial</a:t>
            </a:r>
            <a:r>
              <a:rPr lang="en-US" sz="2200" dirty="0"/>
              <a:t> matters.  The designated representative:</a:t>
            </a:r>
          </a:p>
          <a:p>
            <a:pPr lvl="1">
              <a:lnSpc>
                <a:spcPct val="100000"/>
              </a:lnSpc>
              <a:spcBef>
                <a:spcPts val="0"/>
              </a:spcBef>
            </a:pPr>
            <a:r>
              <a:rPr lang="en-US" sz="1800" dirty="0"/>
              <a:t>May receive notice in connection with trustee’s duty to inform</a:t>
            </a:r>
          </a:p>
          <a:p>
            <a:pPr lvl="1">
              <a:lnSpc>
                <a:spcPct val="100000"/>
              </a:lnSpc>
              <a:spcBef>
                <a:spcPts val="0"/>
              </a:spcBef>
            </a:pPr>
            <a:r>
              <a:rPr lang="en-US" sz="1800" dirty="0"/>
              <a:t>Has standing to sue on beneficiary’s behalf</a:t>
            </a:r>
          </a:p>
          <a:p>
            <a:pPr lvl="1">
              <a:lnSpc>
                <a:spcPct val="100000"/>
              </a:lnSpc>
              <a:spcBef>
                <a:spcPts val="0"/>
              </a:spcBef>
              <a:spcAft>
                <a:spcPts val="1200"/>
              </a:spcAft>
            </a:pPr>
            <a:r>
              <a:rPr lang="en-US" sz="1800" dirty="0"/>
              <a:t>May represent the beneficiary in other nonjudicial matters (</a:t>
            </a:r>
            <a:r>
              <a:rPr lang="en-US" sz="1800" i="1" dirty="0"/>
              <a:t>e.g.</a:t>
            </a:r>
            <a:r>
              <a:rPr lang="en-US" sz="1800" dirty="0"/>
              <a:t>, consents, releases, and ratifications pursuant to 12 Del. Code § 3588, receipt of reports pursuant to § 3585, non-judicial settlement agreements pursuant to § 3338, or non-judicial modification agreements pursuant to § 3342) </a:t>
            </a:r>
          </a:p>
          <a:p>
            <a:pPr>
              <a:lnSpc>
                <a:spcPct val="100000"/>
              </a:lnSpc>
              <a:spcBef>
                <a:spcPts val="0"/>
              </a:spcBef>
              <a:spcAft>
                <a:spcPts val="1200"/>
              </a:spcAft>
            </a:pPr>
            <a:r>
              <a:rPr lang="en-US" sz="2200" dirty="0"/>
              <a:t>12 Del. Code § 3339 provides that a designated representative is presumed to be a fiduciary and subjects to personal jurisdiction of Delaware regarding trust matters</a:t>
            </a:r>
          </a:p>
          <a:p>
            <a:pPr>
              <a:lnSpc>
                <a:spcPct val="100000"/>
              </a:lnSpc>
              <a:spcBef>
                <a:spcPts val="0"/>
              </a:spcBef>
            </a:pPr>
            <a:r>
              <a:rPr lang="en-US" sz="2200" dirty="0"/>
              <a:t>Designated representative must accept the appointment in writing or otherwise agree to serve in such capacity through service or similar action</a:t>
            </a:r>
          </a:p>
          <a:p>
            <a:pPr marL="0" indent="0">
              <a:buNone/>
            </a:pPr>
            <a:r>
              <a:rPr lang="en-US" dirty="0"/>
              <a:t> </a:t>
            </a:r>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6FD65392-D201-4FE6-16C4-846F1EC494A1}"/>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25</a:t>
            </a:fld>
            <a:endParaRPr lang="en-US" dirty="0"/>
          </a:p>
        </p:txBody>
      </p:sp>
    </p:spTree>
    <p:extLst>
      <p:ext uri="{BB962C8B-B14F-4D97-AF65-F5344CB8AC3E}">
        <p14:creationId xmlns:p14="http://schemas.microsoft.com/office/powerpoint/2010/main" val="160694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123217"/>
            <a:ext cx="11169073" cy="1325563"/>
          </a:xfrm>
        </p:spPr>
        <p:txBody>
          <a:bodyPr>
            <a:normAutofit/>
          </a:bodyPr>
          <a:lstStyle/>
          <a:p>
            <a:r>
              <a:rPr lang="en-US" dirty="0">
                <a:solidFill>
                  <a:schemeClr val="bg1">
                    <a:lumMod val="50000"/>
                  </a:schemeClr>
                </a:solidFill>
              </a:rPr>
              <a:t>DUTY TO REPORT IN DELAWARE:</a:t>
            </a:r>
            <a:br>
              <a:rPr lang="en-US" dirty="0">
                <a:solidFill>
                  <a:schemeClr val="bg1">
                    <a:lumMod val="50000"/>
                  </a:schemeClr>
                </a:solidFill>
              </a:rPr>
            </a:br>
            <a:r>
              <a:rPr lang="en-US" u="sng" dirty="0"/>
              <a:t>Silent Trusts and Designated Representatives</a:t>
            </a:r>
            <a:endParaRPr lang="en-US" u="sng" dirty="0">
              <a:latin typeface="+mn-lt"/>
            </a:endParaRPr>
          </a:p>
        </p:txBody>
      </p:sp>
      <p:sp>
        <p:nvSpPr>
          <p:cNvPr id="3" name="Content Placeholder 2"/>
          <p:cNvSpPr>
            <a:spLocks noGrp="1"/>
          </p:cNvSpPr>
          <p:nvPr>
            <p:ph idx="1"/>
          </p:nvPr>
        </p:nvSpPr>
        <p:spPr>
          <a:xfrm>
            <a:off x="1757320" y="1642525"/>
            <a:ext cx="10515600" cy="4486275"/>
          </a:xfrm>
        </p:spPr>
        <p:txBody>
          <a:bodyPr>
            <a:noAutofit/>
          </a:bodyPr>
          <a:lstStyle/>
          <a:p>
            <a:pPr>
              <a:lnSpc>
                <a:spcPct val="100000"/>
              </a:lnSpc>
              <a:spcBef>
                <a:spcPts val="0"/>
              </a:spcBef>
            </a:pPr>
            <a:r>
              <a:rPr lang="en-US" sz="2000" dirty="0"/>
              <a:t>A person may become a designated representative in several ways: </a:t>
            </a:r>
          </a:p>
          <a:p>
            <a:pPr lvl="1">
              <a:lnSpc>
                <a:spcPct val="100000"/>
              </a:lnSpc>
              <a:spcBef>
                <a:spcPts val="0"/>
              </a:spcBef>
            </a:pPr>
            <a:r>
              <a:rPr lang="en-US" sz="2000" dirty="0"/>
              <a:t>By express appointment or reference to 12 Del. Code § 3339 in the trust instrument</a:t>
            </a:r>
          </a:p>
          <a:p>
            <a:pPr lvl="1">
              <a:lnSpc>
                <a:spcPct val="100000"/>
              </a:lnSpc>
              <a:spcBef>
                <a:spcPts val="0"/>
              </a:spcBef>
            </a:pPr>
            <a:r>
              <a:rPr lang="en-US" sz="2000" dirty="0"/>
              <a:t>By authorization, appointment, or direction in the trust instrument to represent or bind a beneficiary in connection with a judicial proceeding or nonjudicial matter</a:t>
            </a:r>
          </a:p>
          <a:p>
            <a:pPr lvl="1">
              <a:lnSpc>
                <a:spcPct val="100000"/>
              </a:lnSpc>
              <a:spcBef>
                <a:spcPts val="0"/>
              </a:spcBef>
            </a:pPr>
            <a:r>
              <a:rPr lang="en-US" sz="2000" dirty="0"/>
              <a:t>By appointment by a person expressly authorized to do so under the trust instrument</a:t>
            </a:r>
          </a:p>
          <a:p>
            <a:pPr lvl="1">
              <a:lnSpc>
                <a:spcPct val="100000"/>
              </a:lnSpc>
              <a:spcBef>
                <a:spcPts val="0"/>
              </a:spcBef>
            </a:pPr>
            <a:r>
              <a:rPr lang="en-US" sz="2000" dirty="0"/>
              <a:t>To the extent no designated representative is appointed and serving under the above, by appointment by the settlor</a:t>
            </a:r>
          </a:p>
          <a:p>
            <a:pPr lvl="1">
              <a:lnSpc>
                <a:spcPct val="100000"/>
              </a:lnSpc>
              <a:spcBef>
                <a:spcPts val="0"/>
              </a:spcBef>
              <a:spcAft>
                <a:spcPts val="600"/>
              </a:spcAft>
            </a:pPr>
            <a:r>
              <a:rPr lang="en-US" sz="2000" dirty="0"/>
              <a:t>To the extent no designated representative is appointed and serving under the above, by appointment by a beneficiary</a:t>
            </a:r>
          </a:p>
          <a:p>
            <a:pPr>
              <a:lnSpc>
                <a:spcPct val="100000"/>
              </a:lnSpc>
              <a:spcBef>
                <a:spcPts val="0"/>
              </a:spcBef>
            </a:pPr>
            <a:r>
              <a:rPr lang="en-US" sz="2000" dirty="0"/>
              <a:t>If a settlor appoints a designated representative:</a:t>
            </a:r>
          </a:p>
          <a:p>
            <a:pPr lvl="1">
              <a:lnSpc>
                <a:spcPct val="100000"/>
              </a:lnSpc>
              <a:spcBef>
                <a:spcPts val="0"/>
              </a:spcBef>
            </a:pPr>
            <a:r>
              <a:rPr lang="en-US" sz="2000" dirty="0"/>
              <a:t>The settlor may not appoint themselves or a related or subordinate party within the meaning of I.R.C. § 672</a:t>
            </a:r>
            <a:endParaRPr lang="en-US" sz="2000" i="1" dirty="0"/>
          </a:p>
          <a:p>
            <a:pPr lvl="1">
              <a:lnSpc>
                <a:spcPct val="100000"/>
              </a:lnSpc>
              <a:spcBef>
                <a:spcPts val="0"/>
              </a:spcBef>
            </a:pPr>
            <a:r>
              <a:rPr lang="en-US" sz="2000" dirty="0"/>
              <a:t>The settlor must provide notice to the beneficiary’s parents, custodian, or guardian of the property within thirty days of the appointment </a:t>
            </a:r>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2E323FD5-7CB8-C7BA-DD1F-125D750617F6}"/>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26</a:t>
            </a:fld>
            <a:endParaRPr lang="en-US" dirty="0"/>
          </a:p>
        </p:txBody>
      </p:sp>
    </p:spTree>
    <p:extLst>
      <p:ext uri="{BB962C8B-B14F-4D97-AF65-F5344CB8AC3E}">
        <p14:creationId xmlns:p14="http://schemas.microsoft.com/office/powerpoint/2010/main" val="3392545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36"/>
            <a:ext cx="9962983" cy="1325563"/>
          </a:xfrm>
        </p:spPr>
        <p:txBody>
          <a:bodyPr>
            <a:normAutofit/>
          </a:bodyPr>
          <a:lstStyle/>
          <a:p>
            <a:r>
              <a:rPr lang="en-US" dirty="0">
                <a:solidFill>
                  <a:schemeClr val="bg1">
                    <a:lumMod val="50000"/>
                  </a:schemeClr>
                </a:solidFill>
              </a:rPr>
              <a:t>DUTY TO REPORT IN DELAWARE:</a:t>
            </a:r>
            <a:br>
              <a:rPr lang="en-US" dirty="0">
                <a:solidFill>
                  <a:schemeClr val="bg1">
                    <a:lumMod val="50000"/>
                  </a:schemeClr>
                </a:solidFill>
              </a:rPr>
            </a:br>
            <a:r>
              <a:rPr lang="en-US" u="sng" dirty="0"/>
              <a:t>Avoiding Potential Traps in Silent Trusts</a:t>
            </a:r>
            <a:endParaRPr lang="en-US" u="sng" dirty="0">
              <a:latin typeface="+mn-lt"/>
            </a:endParaRPr>
          </a:p>
        </p:txBody>
      </p:sp>
      <p:sp>
        <p:nvSpPr>
          <p:cNvPr id="3" name="Content Placeholder 2"/>
          <p:cNvSpPr>
            <a:spLocks noGrp="1"/>
          </p:cNvSpPr>
          <p:nvPr>
            <p:ph idx="1"/>
          </p:nvPr>
        </p:nvSpPr>
        <p:spPr>
          <a:xfrm>
            <a:off x="1749288" y="1645927"/>
            <a:ext cx="9962982" cy="4648172"/>
          </a:xfrm>
        </p:spPr>
        <p:txBody>
          <a:bodyPr>
            <a:noAutofit/>
          </a:bodyPr>
          <a:lstStyle/>
          <a:p>
            <a:r>
              <a:rPr lang="en-US" sz="2400" dirty="0"/>
              <a:t>Use express language prohibiting the provision of information.  </a:t>
            </a:r>
          </a:p>
          <a:p>
            <a:pPr lvl="1"/>
            <a:r>
              <a:rPr lang="en-US" sz="2000" dirty="0"/>
              <a:t>“During a trust’s Silent Period, the trustee must abide by the terms of the trust instrument as to what information, if any, to give to a beneficiary whose right to be informed has been altered.” </a:t>
            </a:r>
          </a:p>
          <a:p>
            <a:pPr lvl="1"/>
            <a:r>
              <a:rPr lang="en-US" sz="2000" dirty="0"/>
              <a:t>“May report”, “need not report”, and “shall have no obligation to report” puts a trustee in a difficult position because such language could be open to different interpretations. </a:t>
            </a:r>
          </a:p>
          <a:p>
            <a:r>
              <a:rPr lang="en-US" sz="2400" dirty="0"/>
              <a:t>Address the possibility of a beneficiary learning of the existence </a:t>
            </a:r>
            <a:br>
              <a:rPr lang="en-US" sz="2400" dirty="0"/>
            </a:br>
            <a:r>
              <a:rPr lang="en-US" sz="2400" dirty="0"/>
              <a:t>of the trust</a:t>
            </a:r>
          </a:p>
          <a:p>
            <a:pPr lvl="1"/>
            <a:r>
              <a:rPr lang="en-US" sz="2000" dirty="0"/>
              <a:t>Give the trustee the power to terminate the Silent Period or provide that the Silent Period  automatically terminates upon such occurrence. </a:t>
            </a:r>
          </a:p>
          <a:p>
            <a:pPr lvl="1"/>
            <a:r>
              <a:rPr lang="en-US" sz="2000" dirty="0"/>
              <a:t>Require the trustee to explain the settlor’s intent in structuring the trust in such fashion or to deliver a letter of wishes drafted by the settlor in such circumstances, perhaps with the backstop of providing the trustee with flexibility to terminate the Silent Period. </a:t>
            </a:r>
          </a:p>
        </p:txBody>
      </p:sp>
      <p:sp>
        <p:nvSpPr>
          <p:cNvPr id="5" name="Slide Number Placeholder 2">
            <a:extLst>
              <a:ext uri="{FF2B5EF4-FFF2-40B4-BE49-F238E27FC236}">
                <a16:creationId xmlns:a16="http://schemas.microsoft.com/office/drawing/2014/main" id="{79EFC482-DAF4-3807-D78C-F431C4A42417}"/>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27</a:t>
            </a:fld>
            <a:endParaRPr lang="en-US" dirty="0"/>
          </a:p>
        </p:txBody>
      </p:sp>
    </p:spTree>
    <p:extLst>
      <p:ext uri="{BB962C8B-B14F-4D97-AF65-F5344CB8AC3E}">
        <p14:creationId xmlns:p14="http://schemas.microsoft.com/office/powerpoint/2010/main" val="730801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36"/>
            <a:ext cx="9962983" cy="1325563"/>
          </a:xfrm>
        </p:spPr>
        <p:txBody>
          <a:bodyPr>
            <a:normAutofit/>
          </a:bodyPr>
          <a:lstStyle/>
          <a:p>
            <a:r>
              <a:rPr lang="en-US" dirty="0">
                <a:solidFill>
                  <a:schemeClr val="bg1">
                    <a:lumMod val="50000"/>
                  </a:schemeClr>
                </a:solidFill>
              </a:rPr>
              <a:t>DUTY TO REPORT IN DELAWARE:</a:t>
            </a:r>
            <a:br>
              <a:rPr lang="en-US" dirty="0">
                <a:solidFill>
                  <a:schemeClr val="bg1">
                    <a:lumMod val="50000"/>
                  </a:schemeClr>
                </a:solidFill>
              </a:rPr>
            </a:br>
            <a:r>
              <a:rPr lang="en-US" u="sng" dirty="0"/>
              <a:t>Avoiding Potential Traps in Silent Trusts</a:t>
            </a:r>
            <a:endParaRPr lang="en-US" u="sng" dirty="0">
              <a:latin typeface="+mn-lt"/>
            </a:endParaRPr>
          </a:p>
        </p:txBody>
      </p:sp>
      <p:sp>
        <p:nvSpPr>
          <p:cNvPr id="3" name="Content Placeholder 2"/>
          <p:cNvSpPr>
            <a:spLocks noGrp="1"/>
          </p:cNvSpPr>
          <p:nvPr>
            <p:ph idx="1"/>
          </p:nvPr>
        </p:nvSpPr>
        <p:spPr>
          <a:xfrm>
            <a:off x="1749288" y="1645923"/>
            <a:ext cx="9962982" cy="4648172"/>
          </a:xfrm>
        </p:spPr>
        <p:txBody>
          <a:bodyPr>
            <a:noAutofit/>
          </a:bodyPr>
          <a:lstStyle/>
          <a:p>
            <a:r>
              <a:rPr lang="en-US" sz="2400" dirty="0"/>
              <a:t>Avoid Conflicting Notice Provisions</a:t>
            </a:r>
          </a:p>
          <a:p>
            <a:pPr lvl="1"/>
            <a:r>
              <a:rPr lang="en-US" sz="2000" dirty="0"/>
              <a:t>The drafter should ensure that there is a designated representative to exercise withdrawal rights in an otherwise valid silent trust</a:t>
            </a:r>
          </a:p>
          <a:p>
            <a:pPr lvl="1"/>
            <a:r>
              <a:rPr lang="en-US" sz="2000" dirty="0"/>
              <a:t>If faced with conflicting notice provisions, the trustee will need to weigh the breach of the silent trust provisions against the conflicting provision, or perhaps petition the court for instructions</a:t>
            </a:r>
          </a:p>
          <a:p>
            <a:r>
              <a:rPr lang="en-US" sz="2400" dirty="0"/>
              <a:t>Termination of Silent Period for some but not all beneficiaries</a:t>
            </a:r>
          </a:p>
          <a:p>
            <a:pPr lvl="1"/>
            <a:r>
              <a:rPr lang="en-US" sz="2000" dirty="0"/>
              <a:t>Inform the beneficiary for whom the Silent Period has terminated that the Silent Period has not terminated as to others so trust information should not be shared. </a:t>
            </a:r>
          </a:p>
          <a:p>
            <a:pPr lvl="1"/>
            <a:endParaRPr lang="en-US" sz="2000" dirty="0"/>
          </a:p>
        </p:txBody>
      </p:sp>
      <p:sp>
        <p:nvSpPr>
          <p:cNvPr id="5" name="Slide Number Placeholder 2">
            <a:extLst>
              <a:ext uri="{FF2B5EF4-FFF2-40B4-BE49-F238E27FC236}">
                <a16:creationId xmlns:a16="http://schemas.microsoft.com/office/drawing/2014/main" id="{2CE69865-2343-71EF-5029-E0DDA373E912}"/>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28</a:t>
            </a:fld>
            <a:endParaRPr lang="en-US" dirty="0"/>
          </a:p>
        </p:txBody>
      </p:sp>
    </p:spTree>
    <p:extLst>
      <p:ext uri="{BB962C8B-B14F-4D97-AF65-F5344CB8AC3E}">
        <p14:creationId xmlns:p14="http://schemas.microsoft.com/office/powerpoint/2010/main" val="2229315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36"/>
            <a:ext cx="9962983" cy="1325563"/>
          </a:xfrm>
        </p:spPr>
        <p:txBody>
          <a:bodyPr>
            <a:normAutofit/>
          </a:bodyPr>
          <a:lstStyle/>
          <a:p>
            <a:r>
              <a:rPr lang="en-US" dirty="0">
                <a:solidFill>
                  <a:schemeClr val="bg1">
                    <a:lumMod val="50000"/>
                  </a:schemeClr>
                </a:solidFill>
              </a:rPr>
              <a:t>DUTY TO REPORT IN DELAWARE:</a:t>
            </a:r>
            <a:br>
              <a:rPr lang="en-US" dirty="0">
                <a:solidFill>
                  <a:schemeClr val="bg1">
                    <a:lumMod val="50000"/>
                  </a:schemeClr>
                </a:solidFill>
              </a:rPr>
            </a:br>
            <a:r>
              <a:rPr lang="en-US" u="sng" dirty="0"/>
              <a:t>Avoiding Potential Traps in Silent Trusts</a:t>
            </a:r>
            <a:endParaRPr lang="en-US" u="sng" dirty="0">
              <a:latin typeface="+mn-lt"/>
            </a:endParaRPr>
          </a:p>
        </p:txBody>
      </p:sp>
      <p:sp>
        <p:nvSpPr>
          <p:cNvPr id="3" name="Content Placeholder 2"/>
          <p:cNvSpPr>
            <a:spLocks noGrp="1"/>
          </p:cNvSpPr>
          <p:nvPr>
            <p:ph idx="1"/>
          </p:nvPr>
        </p:nvSpPr>
        <p:spPr>
          <a:xfrm>
            <a:off x="1760554" y="1657019"/>
            <a:ext cx="9731546" cy="4351338"/>
          </a:xfrm>
        </p:spPr>
        <p:txBody>
          <a:bodyPr>
            <a:normAutofit/>
          </a:bodyPr>
          <a:lstStyle/>
          <a:p>
            <a:r>
              <a:rPr lang="en-US" sz="2400" dirty="0"/>
              <a:t>Conflicted Designated Representative</a:t>
            </a:r>
          </a:p>
          <a:p>
            <a:pPr lvl="1"/>
            <a:r>
              <a:rPr lang="en-US" sz="2200" dirty="0"/>
              <a:t>A designated representative who is also a beneficiary or holds another fiduciary role in the trust may not be able to prioritize the interests of the beneficiary they represent.</a:t>
            </a:r>
          </a:p>
          <a:p>
            <a:pPr lvl="1"/>
            <a:r>
              <a:rPr lang="en-US" sz="2200" dirty="0"/>
              <a:t>A trustee should examine the case-specific facts for potential conflicts. </a:t>
            </a:r>
          </a:p>
          <a:p>
            <a:pPr lvl="1"/>
            <a:r>
              <a:rPr lang="en-US" sz="2200" dirty="0"/>
              <a:t>The trustee should remain vigilant for the duration of the representation of any conflict of interest that may arise later.  </a:t>
            </a:r>
          </a:p>
          <a:p>
            <a:r>
              <a:rPr lang="en-US" sz="2400" dirty="0"/>
              <a:t>Beneficiary Executes a Pre-Nuptial Agreement requiring them to disclose their interest in a trust</a:t>
            </a:r>
          </a:p>
          <a:p>
            <a:r>
              <a:rPr lang="en-US" sz="2400" dirty="0"/>
              <a:t>Corporate Transparency Act requirement to obtain current information from trust beneficiaries who are Beneficial Owners under </a:t>
            </a:r>
            <a:r>
              <a:rPr lang="en-US" sz="2400" dirty="0" err="1"/>
              <a:t>FinCen</a:t>
            </a:r>
            <a:r>
              <a:rPr lang="en-US" sz="2400" dirty="0"/>
              <a:t> regulations.</a:t>
            </a:r>
            <a:endParaRPr lang="en-US" dirty="0"/>
          </a:p>
          <a:p>
            <a:endParaRPr lang="en-US" dirty="0"/>
          </a:p>
        </p:txBody>
      </p:sp>
      <p:sp>
        <p:nvSpPr>
          <p:cNvPr id="5" name="Slide Number Placeholder 2">
            <a:extLst>
              <a:ext uri="{FF2B5EF4-FFF2-40B4-BE49-F238E27FC236}">
                <a16:creationId xmlns:a16="http://schemas.microsoft.com/office/drawing/2014/main" id="{F666197D-5F60-521F-C8A6-76295F90F773}"/>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29</a:t>
            </a:fld>
            <a:endParaRPr lang="en-US" dirty="0"/>
          </a:p>
        </p:txBody>
      </p:sp>
    </p:spTree>
    <p:extLst>
      <p:ext uri="{BB962C8B-B14F-4D97-AF65-F5344CB8AC3E}">
        <p14:creationId xmlns:p14="http://schemas.microsoft.com/office/powerpoint/2010/main" val="80476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9287" y="126592"/>
            <a:ext cx="9962983" cy="1325563"/>
          </a:xfrm>
        </p:spPr>
        <p:txBody>
          <a:bodyPr>
            <a:normAutofit/>
          </a:bodyPr>
          <a:lstStyle/>
          <a:p>
            <a:r>
              <a:rPr lang="en-US" dirty="0">
                <a:latin typeface="+mn-lt"/>
              </a:rPr>
              <a:t>DUTY TO REPORT IN DELAWARE: </a:t>
            </a:r>
            <a:br>
              <a:rPr lang="en-US" dirty="0">
                <a:latin typeface="+mn-lt"/>
              </a:rPr>
            </a:br>
            <a:r>
              <a:rPr lang="en-US" u="sng" dirty="0">
                <a:latin typeface="+mn-lt"/>
              </a:rPr>
              <a:t>General Rule</a:t>
            </a:r>
          </a:p>
        </p:txBody>
      </p:sp>
      <p:sp>
        <p:nvSpPr>
          <p:cNvPr id="2" name="Content Placeholder 1"/>
          <p:cNvSpPr>
            <a:spLocks noGrp="1"/>
          </p:cNvSpPr>
          <p:nvPr>
            <p:ph idx="1"/>
          </p:nvPr>
        </p:nvSpPr>
        <p:spPr>
          <a:xfrm>
            <a:off x="1749288" y="1645922"/>
            <a:ext cx="9962982" cy="4648172"/>
          </a:xfrm>
        </p:spPr>
        <p:txBody>
          <a:bodyPr>
            <a:normAutofit lnSpcReduction="10000"/>
          </a:bodyPr>
          <a:lstStyle/>
          <a:p>
            <a:pPr>
              <a:lnSpc>
                <a:spcPct val="100000"/>
              </a:lnSpc>
              <a:spcBef>
                <a:spcPts val="0"/>
              </a:spcBef>
              <a:spcAft>
                <a:spcPts val="600"/>
              </a:spcAft>
            </a:pPr>
            <a:r>
              <a:rPr lang="en-US" i="1" dirty="0"/>
              <a:t>McNeil v. McNeil</a:t>
            </a:r>
            <a:r>
              <a:rPr lang="en-US" dirty="0"/>
              <a:t>, 798 </a:t>
            </a:r>
            <a:r>
              <a:rPr lang="en-US" dirty="0" err="1"/>
              <a:t>A.2d</a:t>
            </a:r>
            <a:r>
              <a:rPr lang="en-US" dirty="0"/>
              <a:t> 503 (Del. 2002)</a:t>
            </a:r>
          </a:p>
          <a:p>
            <a:pPr marL="457200" lvl="1" indent="0">
              <a:lnSpc>
                <a:spcPct val="100000"/>
              </a:lnSpc>
              <a:spcBef>
                <a:spcPts val="0"/>
              </a:spcBef>
              <a:spcAft>
                <a:spcPts val="1800"/>
              </a:spcAft>
              <a:buNone/>
            </a:pPr>
            <a:r>
              <a:rPr lang="en-US" sz="2800" dirty="0"/>
              <a:t>“A trustee has a duty to furnish information to a beneficiary upon reasonable request. Furthermore, even in the absence of a request for information, a trustee must communicate essential facts, such as the existence of the basic terms of the trust. That a person is a current beneficiary of a trust is indeed an essential fact.”</a:t>
            </a:r>
          </a:p>
          <a:p>
            <a:pPr>
              <a:lnSpc>
                <a:spcPct val="100000"/>
              </a:lnSpc>
              <a:spcBef>
                <a:spcPts val="0"/>
              </a:spcBef>
              <a:spcAft>
                <a:spcPts val="1800"/>
              </a:spcAft>
            </a:pPr>
            <a:r>
              <a:rPr lang="en-US" dirty="0"/>
              <a:t>This duty may be modified, restricted, expanded, or eliminated in the trust instrument pursuant to 12 Del. Code § 3303(a), which permits the creation under Delaware law of so-called silent trusts.</a:t>
            </a:r>
          </a:p>
        </p:txBody>
      </p:sp>
      <p:sp>
        <p:nvSpPr>
          <p:cNvPr id="3" name="Slide Number Placeholder 2">
            <a:extLst>
              <a:ext uri="{FF2B5EF4-FFF2-40B4-BE49-F238E27FC236}">
                <a16:creationId xmlns:a16="http://schemas.microsoft.com/office/drawing/2014/main" id="{F5F0ABB3-2888-DCEC-189B-E8D5A2F87CA8}"/>
              </a:ext>
            </a:extLst>
          </p:cNvPr>
          <p:cNvSpPr>
            <a:spLocks noGrp="1"/>
          </p:cNvSpPr>
          <p:nvPr>
            <p:ph type="sldNum" sz="quarter" idx="12"/>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a:t>
            </a:fld>
            <a:endParaRPr lang="en-US" dirty="0"/>
          </a:p>
        </p:txBody>
      </p:sp>
    </p:spTree>
    <p:extLst>
      <p:ext uri="{BB962C8B-B14F-4D97-AF65-F5344CB8AC3E}">
        <p14:creationId xmlns:p14="http://schemas.microsoft.com/office/powerpoint/2010/main" val="2161062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40"/>
            <a:ext cx="9962983" cy="1325563"/>
          </a:xfrm>
        </p:spPr>
        <p:txBody>
          <a:bodyPr>
            <a:normAutofit/>
          </a:bodyPr>
          <a:lstStyle/>
          <a:p>
            <a:r>
              <a:rPr lang="en-US" dirty="0">
                <a:solidFill>
                  <a:schemeClr val="bg1">
                    <a:lumMod val="50000"/>
                  </a:schemeClr>
                </a:solidFill>
              </a:rPr>
              <a:t>DUTY TO REPORT IN DELAWARE: </a:t>
            </a:r>
            <a:br>
              <a:rPr lang="en-US" dirty="0"/>
            </a:br>
            <a:r>
              <a:rPr lang="en-US" u="sng" dirty="0"/>
              <a:t>Some Basics Regarding Virtual Representation</a:t>
            </a:r>
            <a:endParaRPr lang="en-US" u="sng" dirty="0">
              <a:latin typeface="+mn-lt"/>
            </a:endParaRPr>
          </a:p>
        </p:txBody>
      </p:sp>
      <p:sp>
        <p:nvSpPr>
          <p:cNvPr id="3" name="Content Placeholder 2"/>
          <p:cNvSpPr>
            <a:spLocks noGrp="1"/>
          </p:cNvSpPr>
          <p:nvPr>
            <p:ph idx="1"/>
          </p:nvPr>
        </p:nvSpPr>
        <p:spPr>
          <a:xfrm>
            <a:off x="1749287" y="1642981"/>
            <a:ext cx="9676667" cy="4876367"/>
          </a:xfrm>
        </p:spPr>
        <p:txBody>
          <a:bodyPr>
            <a:noAutofit/>
          </a:bodyPr>
          <a:lstStyle/>
          <a:p>
            <a:pPr>
              <a:lnSpc>
                <a:spcPct val="100000"/>
              </a:lnSpc>
              <a:spcBef>
                <a:spcPts val="0"/>
              </a:spcBef>
              <a:spcAft>
                <a:spcPts val="1200"/>
              </a:spcAft>
            </a:pPr>
            <a:r>
              <a:rPr lang="en-US" dirty="0"/>
              <a:t>12 Del. C. § 3547 – Provides methods whereby a beneficiary may be virtually represented in a judicial proceeding or non-judicial matter.</a:t>
            </a:r>
          </a:p>
          <a:p>
            <a:pPr lvl="1">
              <a:lnSpc>
                <a:spcPct val="100000"/>
              </a:lnSpc>
              <a:spcBef>
                <a:spcPts val="0"/>
              </a:spcBef>
              <a:spcAft>
                <a:spcPts val="600"/>
              </a:spcAft>
            </a:pPr>
            <a:r>
              <a:rPr lang="en-US" dirty="0"/>
              <a:t>12 Del. C. § 3547(a) - Person or their designated representative may represent and bind a person who is not otherwise represented and is a minor, incapacitated or unborn, or is a person whose identity or location is unknown and not reasonably ascertainable,  if they have a substantially identical interest with respect to the particular question or dispute and have no material conflict of interest in the matter.</a:t>
            </a:r>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A3EA254E-E170-4221-3037-7548A6FBB283}"/>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30</a:t>
            </a:fld>
            <a:endParaRPr lang="en-US" dirty="0"/>
          </a:p>
        </p:txBody>
      </p:sp>
    </p:spTree>
    <p:extLst>
      <p:ext uri="{BB962C8B-B14F-4D97-AF65-F5344CB8AC3E}">
        <p14:creationId xmlns:p14="http://schemas.microsoft.com/office/powerpoint/2010/main" val="2168412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658" y="115417"/>
            <a:ext cx="10907485" cy="1325563"/>
          </a:xfrm>
        </p:spPr>
        <p:txBody>
          <a:bodyPr>
            <a:normAutofit/>
          </a:bodyPr>
          <a:lstStyle/>
          <a:p>
            <a:r>
              <a:rPr lang="en-US" dirty="0">
                <a:solidFill>
                  <a:schemeClr val="bg1">
                    <a:lumMod val="50000"/>
                  </a:schemeClr>
                </a:solidFill>
              </a:rPr>
              <a:t>DUTY TO REPORT IN DELAWARE: </a:t>
            </a:r>
            <a:br>
              <a:rPr lang="en-US" dirty="0"/>
            </a:br>
            <a:r>
              <a:rPr lang="en-US" u="sng" dirty="0"/>
              <a:t>Some Basics Regarding Virtual Representation</a:t>
            </a:r>
            <a:r>
              <a:rPr lang="en-US" sz="3100" dirty="0"/>
              <a:t>, cont.</a:t>
            </a:r>
            <a:endParaRPr lang="en-US" sz="3100" u="sng" dirty="0">
              <a:latin typeface="+mn-lt"/>
            </a:endParaRPr>
          </a:p>
        </p:txBody>
      </p:sp>
      <p:sp>
        <p:nvSpPr>
          <p:cNvPr id="3" name="Content Placeholder 2"/>
          <p:cNvSpPr>
            <a:spLocks noGrp="1"/>
          </p:cNvSpPr>
          <p:nvPr>
            <p:ph idx="1"/>
          </p:nvPr>
        </p:nvSpPr>
        <p:spPr>
          <a:xfrm>
            <a:off x="1775750" y="1646598"/>
            <a:ext cx="9269878" cy="4876367"/>
          </a:xfrm>
        </p:spPr>
        <p:txBody>
          <a:bodyPr>
            <a:noAutofit/>
          </a:bodyPr>
          <a:lstStyle/>
          <a:p>
            <a:pPr marL="228600" lvl="1">
              <a:lnSpc>
                <a:spcPct val="100000"/>
              </a:lnSpc>
              <a:spcBef>
                <a:spcPts val="0"/>
              </a:spcBef>
              <a:spcAft>
                <a:spcPts val="1200"/>
              </a:spcAft>
            </a:pPr>
            <a:r>
              <a:rPr lang="en-US" sz="2800" dirty="0"/>
              <a:t>12 Del. C. § 3547(b) – </a:t>
            </a:r>
          </a:p>
          <a:p>
            <a:pPr marL="685800" lvl="3">
              <a:lnSpc>
                <a:spcPts val="2400"/>
              </a:lnSpc>
              <a:spcBef>
                <a:spcPts val="0"/>
              </a:spcBef>
              <a:spcAft>
                <a:spcPts val="600"/>
              </a:spcAft>
            </a:pPr>
            <a:r>
              <a:rPr lang="en-US" sz="2200" dirty="0"/>
              <a:t>Presumptive remainder beneficiary, their designated representative or the person authorized to represent the presumptive remainder beneficiary under any other subsection of Section 3547, may represent and bind contingent successor remainder beneficiaries if no material conflict of interest in the particular question or dispute. </a:t>
            </a:r>
          </a:p>
          <a:p>
            <a:pPr marL="457200" lvl="3" indent="0">
              <a:lnSpc>
                <a:spcPts val="2400"/>
              </a:lnSpc>
              <a:spcBef>
                <a:spcPts val="0"/>
              </a:spcBef>
              <a:spcAft>
                <a:spcPts val="600"/>
              </a:spcAft>
              <a:buNone/>
            </a:pPr>
            <a:r>
              <a:rPr lang="en-US" sz="2200" dirty="0"/>
              <a:t> </a:t>
            </a:r>
          </a:p>
          <a:p>
            <a:pPr marL="685800" lvl="3">
              <a:lnSpc>
                <a:spcPts val="2400"/>
              </a:lnSpc>
              <a:spcBef>
                <a:spcPts val="0"/>
              </a:spcBef>
              <a:spcAft>
                <a:spcPts val="600"/>
              </a:spcAft>
            </a:pPr>
            <a:r>
              <a:rPr lang="en-US" sz="2200" dirty="0"/>
              <a:t>Contingent successor remainder beneficiary, their designated representative or the person authorized to represent the contingent successor remainder beneficiary under any other subsection of Section 3547) may represent and bind more remote contingent successor remainder beneficiaries if no material conflict of interest in the particular question or dispute. </a:t>
            </a:r>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2CB5C31D-FB4B-6EED-64F9-8E71838D5EF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31</a:t>
            </a:fld>
            <a:endParaRPr lang="en-US" dirty="0"/>
          </a:p>
        </p:txBody>
      </p:sp>
    </p:spTree>
    <p:extLst>
      <p:ext uri="{BB962C8B-B14F-4D97-AF65-F5344CB8AC3E}">
        <p14:creationId xmlns:p14="http://schemas.microsoft.com/office/powerpoint/2010/main" val="465853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35"/>
            <a:ext cx="9962983" cy="1325563"/>
          </a:xfrm>
        </p:spPr>
        <p:txBody>
          <a:bodyPr>
            <a:normAutofit/>
          </a:bodyPr>
          <a:lstStyle/>
          <a:p>
            <a:r>
              <a:rPr lang="en-US" dirty="0">
                <a:solidFill>
                  <a:schemeClr val="bg1">
                    <a:lumMod val="50000"/>
                  </a:schemeClr>
                </a:solidFill>
              </a:rPr>
              <a:t>DUTY TO REPORT IN DELAWARE: </a:t>
            </a:r>
            <a:br>
              <a:rPr lang="en-US" dirty="0"/>
            </a:br>
            <a:r>
              <a:rPr lang="en-US" u="sng" dirty="0"/>
              <a:t>Some Basics Regarding Virtual Representation</a:t>
            </a:r>
            <a:r>
              <a:rPr lang="en-US" sz="3100" u="sng" dirty="0"/>
              <a:t>, cont.</a:t>
            </a:r>
            <a:endParaRPr lang="en-US" sz="3100" u="sng" dirty="0">
              <a:latin typeface="+mn-lt"/>
            </a:endParaRPr>
          </a:p>
        </p:txBody>
      </p:sp>
      <p:sp>
        <p:nvSpPr>
          <p:cNvPr id="3" name="Content Placeholder 2"/>
          <p:cNvSpPr>
            <a:spLocks noGrp="1"/>
          </p:cNvSpPr>
          <p:nvPr>
            <p:ph idx="1"/>
          </p:nvPr>
        </p:nvSpPr>
        <p:spPr>
          <a:xfrm>
            <a:off x="1749288" y="1644395"/>
            <a:ext cx="9822324" cy="4798786"/>
          </a:xfrm>
        </p:spPr>
        <p:txBody>
          <a:bodyPr>
            <a:noAutofit/>
          </a:bodyPr>
          <a:lstStyle/>
          <a:p>
            <a:pPr marL="228600" lvl="1">
              <a:lnSpc>
                <a:spcPct val="100000"/>
              </a:lnSpc>
              <a:spcBef>
                <a:spcPts val="0"/>
              </a:spcBef>
              <a:spcAft>
                <a:spcPts val="600"/>
              </a:spcAft>
            </a:pPr>
            <a:r>
              <a:rPr lang="en-US" sz="2800" dirty="0"/>
              <a:t>12 Del. C. § 3547(c) –  subject to any consent required for exercise of the power:</a:t>
            </a:r>
          </a:p>
          <a:p>
            <a:pPr marL="685800" lvl="3">
              <a:lnSpc>
                <a:spcPct val="100000"/>
              </a:lnSpc>
              <a:spcBef>
                <a:spcPts val="0"/>
              </a:spcBef>
              <a:spcAft>
                <a:spcPts val="600"/>
              </a:spcAft>
            </a:pPr>
            <a:r>
              <a:rPr lang="en-US" sz="2400" dirty="0"/>
              <a:t>Holder of general power of appointment or their designated representative may represent and bind persons whose interests, as takers in default, are subject to the power</a:t>
            </a:r>
          </a:p>
          <a:p>
            <a:pPr marL="685800" lvl="3">
              <a:lnSpc>
                <a:spcPct val="100000"/>
              </a:lnSpc>
              <a:spcBef>
                <a:spcPts val="0"/>
              </a:spcBef>
              <a:spcAft>
                <a:spcPts val="600"/>
              </a:spcAft>
            </a:pPr>
            <a:r>
              <a:rPr lang="en-US" sz="2400" dirty="0"/>
              <a:t>Holder of a broad </a:t>
            </a:r>
            <a:r>
              <a:rPr lang="en-US" sz="2400" dirty="0" err="1"/>
              <a:t>nongeneral</a:t>
            </a:r>
            <a:r>
              <a:rPr lang="en-US" sz="2400" dirty="0"/>
              <a:t> power of appointment (i.e. that only excludes the holder, the holder’s estate or the creditors of the holder or the holder’s estate) or their designated representative, may represent and bind persons whose interests, as takers in default, are subject to the power, to the extent that neither the holder nor the designated representative, if any, has a material conflict of interest in the particular question or dispute.</a:t>
            </a:r>
          </a:p>
          <a:p>
            <a:pPr marL="914400" lvl="4" indent="0">
              <a:lnSpc>
                <a:spcPct val="100000"/>
              </a:lnSpc>
              <a:spcBef>
                <a:spcPts val="0"/>
              </a:spcBef>
              <a:spcAft>
                <a:spcPts val="600"/>
              </a:spcAft>
              <a:buNone/>
            </a:pPr>
            <a:endParaRPr lang="en-US" sz="2400" dirty="0">
              <a:solidFill>
                <a:srgbClr val="FF0000"/>
              </a:solidFill>
            </a:endParaRPr>
          </a:p>
          <a:p>
            <a:pPr lvl="1">
              <a:lnSpc>
                <a:spcPct val="100000"/>
              </a:lnSpc>
              <a:spcAft>
                <a:spcPts val="600"/>
              </a:spcAft>
            </a:pPr>
            <a:endParaRPr lang="en-US" dirty="0"/>
          </a:p>
          <a:p>
            <a:pPr marL="0" indent="0">
              <a:lnSpc>
                <a:spcPts val="2400"/>
              </a:lnSpc>
              <a:spcAft>
                <a:spcPts val="600"/>
              </a:spcAft>
              <a:buNone/>
            </a:pPr>
            <a:endParaRPr lang="en-US" dirty="0"/>
          </a:p>
          <a:p>
            <a:pPr>
              <a:lnSpc>
                <a:spcPts val="2400"/>
              </a:lnSpc>
              <a:spcAft>
                <a:spcPts val="600"/>
              </a:spcAft>
            </a:pPr>
            <a:endParaRPr lang="en-US" dirty="0"/>
          </a:p>
        </p:txBody>
      </p:sp>
      <p:sp>
        <p:nvSpPr>
          <p:cNvPr id="5" name="Slide Number Placeholder 2">
            <a:extLst>
              <a:ext uri="{FF2B5EF4-FFF2-40B4-BE49-F238E27FC236}">
                <a16:creationId xmlns:a16="http://schemas.microsoft.com/office/drawing/2014/main" id="{7597CD86-3CD0-9BA4-CFBF-18CF42B755C4}"/>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32</a:t>
            </a:fld>
            <a:endParaRPr lang="en-US" dirty="0"/>
          </a:p>
        </p:txBody>
      </p:sp>
    </p:spTree>
    <p:extLst>
      <p:ext uri="{BB962C8B-B14F-4D97-AF65-F5344CB8AC3E}">
        <p14:creationId xmlns:p14="http://schemas.microsoft.com/office/powerpoint/2010/main" val="3340770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26582"/>
            <a:ext cx="9962983" cy="1325563"/>
          </a:xfrm>
        </p:spPr>
        <p:txBody>
          <a:bodyPr>
            <a:normAutofit/>
          </a:bodyPr>
          <a:lstStyle/>
          <a:p>
            <a:r>
              <a:rPr lang="en-US" dirty="0">
                <a:solidFill>
                  <a:schemeClr val="bg1">
                    <a:lumMod val="50000"/>
                  </a:schemeClr>
                </a:solidFill>
              </a:rPr>
              <a:t>DUTY TO REPORT IN DELAWARE: </a:t>
            </a:r>
            <a:br>
              <a:rPr lang="en-US" dirty="0"/>
            </a:br>
            <a:r>
              <a:rPr lang="en-US" u="sng" dirty="0"/>
              <a:t>Some Basics Regarding Virtual Representation</a:t>
            </a:r>
            <a:r>
              <a:rPr lang="en-US" sz="3100" dirty="0"/>
              <a:t>, cont.</a:t>
            </a:r>
            <a:endParaRPr lang="en-US" sz="3100" u="sng" dirty="0">
              <a:latin typeface="+mn-lt"/>
            </a:endParaRPr>
          </a:p>
        </p:txBody>
      </p:sp>
      <p:sp>
        <p:nvSpPr>
          <p:cNvPr id="3" name="Content Placeholder 2"/>
          <p:cNvSpPr>
            <a:spLocks noGrp="1"/>
          </p:cNvSpPr>
          <p:nvPr>
            <p:ph idx="1"/>
          </p:nvPr>
        </p:nvSpPr>
        <p:spPr>
          <a:xfrm>
            <a:off x="1749288" y="1646842"/>
            <a:ext cx="9401538" cy="4530726"/>
          </a:xfrm>
        </p:spPr>
        <p:txBody>
          <a:bodyPr>
            <a:noAutofit/>
          </a:bodyPr>
          <a:lstStyle/>
          <a:p>
            <a:pPr marL="228600" lvl="1">
              <a:lnSpc>
                <a:spcPct val="100000"/>
              </a:lnSpc>
              <a:spcBef>
                <a:spcPts val="0"/>
              </a:spcBef>
              <a:spcAft>
                <a:spcPts val="1200"/>
              </a:spcAft>
            </a:pPr>
            <a:r>
              <a:rPr lang="en-US" sz="2800" dirty="0"/>
              <a:t>12 Del. C. § 3547(d) – If not otherwise represented under § 3547(a) or (b):</a:t>
            </a:r>
          </a:p>
          <a:p>
            <a:pPr marL="685800" lvl="3">
              <a:lnSpc>
                <a:spcPct val="100000"/>
              </a:lnSpc>
              <a:spcBef>
                <a:spcPts val="0"/>
              </a:spcBef>
              <a:spcAft>
                <a:spcPts val="600"/>
              </a:spcAft>
            </a:pPr>
            <a:r>
              <a:rPr lang="en-US" sz="2400" dirty="0"/>
              <a:t>Surviving and competent parent(s), parent with sole custody or guardian of the property of the beneficiary may represent minor/incapacitated beneficiary if no material conflict of interest with either parent in the particular question or dispute.</a:t>
            </a:r>
          </a:p>
          <a:p>
            <a:pPr marL="685800" lvl="3">
              <a:lnSpc>
                <a:spcPct val="100000"/>
              </a:lnSpc>
              <a:spcBef>
                <a:spcPts val="0"/>
              </a:spcBef>
              <a:spcAft>
                <a:spcPts val="600"/>
              </a:spcAft>
            </a:pPr>
            <a:r>
              <a:rPr lang="en-US" sz="2400" dirty="0"/>
              <a:t>Parent may represent unborn beneficiary if no material conflict of interest.</a:t>
            </a:r>
          </a:p>
          <a:p>
            <a:pPr marL="685800" lvl="3">
              <a:lnSpc>
                <a:spcPct val="100000"/>
              </a:lnSpc>
              <a:spcBef>
                <a:spcPts val="0"/>
              </a:spcBef>
              <a:spcAft>
                <a:spcPts val="600"/>
              </a:spcAft>
            </a:pPr>
            <a:r>
              <a:rPr lang="en-US" sz="2400" dirty="0"/>
              <a:t>Parent(s) may also represent another minor, incapacitated, unborn, or unascertainable person who has substantially identical interest as represented person if no material conflict between such beneficiaries.</a:t>
            </a:r>
          </a:p>
          <a:p>
            <a:pPr marL="0" indent="0">
              <a:lnSpc>
                <a:spcPct val="100000"/>
              </a:lnSpc>
              <a:spcBef>
                <a:spcPts val="0"/>
              </a:spcBef>
              <a:spcAft>
                <a:spcPts val="600"/>
              </a:spcAft>
              <a:buNone/>
            </a:pPr>
            <a:endParaRPr lang="en-US" dirty="0"/>
          </a:p>
          <a:p>
            <a:endParaRPr lang="en-US" dirty="0"/>
          </a:p>
        </p:txBody>
      </p:sp>
      <p:sp>
        <p:nvSpPr>
          <p:cNvPr id="5" name="Slide Number Placeholder 2">
            <a:extLst>
              <a:ext uri="{FF2B5EF4-FFF2-40B4-BE49-F238E27FC236}">
                <a16:creationId xmlns:a16="http://schemas.microsoft.com/office/drawing/2014/main" id="{8551883B-0246-8AFC-AD1E-4850C517B0B5}"/>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33</a:t>
            </a:fld>
            <a:endParaRPr lang="en-US" dirty="0"/>
          </a:p>
        </p:txBody>
      </p:sp>
    </p:spTree>
    <p:extLst>
      <p:ext uri="{BB962C8B-B14F-4D97-AF65-F5344CB8AC3E}">
        <p14:creationId xmlns:p14="http://schemas.microsoft.com/office/powerpoint/2010/main" val="184585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18640"/>
            <a:ext cx="9962983" cy="1325563"/>
          </a:xfrm>
        </p:spPr>
        <p:txBody>
          <a:bodyPr>
            <a:normAutofit/>
          </a:bodyPr>
          <a:lstStyle/>
          <a:p>
            <a:r>
              <a:rPr lang="en-US" dirty="0">
                <a:solidFill>
                  <a:schemeClr val="bg1">
                    <a:lumMod val="50000"/>
                  </a:schemeClr>
                </a:solidFill>
              </a:rPr>
              <a:t>DUTY TO REPORT IN DELAWARE: </a:t>
            </a:r>
            <a:br>
              <a:rPr lang="en-US" dirty="0"/>
            </a:br>
            <a:r>
              <a:rPr lang="en-US" u="sng" dirty="0"/>
              <a:t>Some Basics Regarding Virtual Representation</a:t>
            </a:r>
            <a:r>
              <a:rPr lang="en-US" sz="3100" dirty="0"/>
              <a:t>, cont</a:t>
            </a:r>
            <a:r>
              <a:rPr lang="en-US" dirty="0"/>
              <a:t>.</a:t>
            </a:r>
            <a:endParaRPr lang="en-US" u="sng" dirty="0">
              <a:latin typeface="+mn-lt"/>
            </a:endParaRPr>
          </a:p>
        </p:txBody>
      </p:sp>
      <p:sp>
        <p:nvSpPr>
          <p:cNvPr id="3" name="Content Placeholder 2"/>
          <p:cNvSpPr>
            <a:spLocks noGrp="1"/>
          </p:cNvSpPr>
          <p:nvPr>
            <p:ph idx="1"/>
          </p:nvPr>
        </p:nvSpPr>
        <p:spPr>
          <a:xfrm>
            <a:off x="1749288" y="1645922"/>
            <a:ext cx="9962982" cy="5050342"/>
          </a:xfrm>
        </p:spPr>
        <p:txBody>
          <a:bodyPr>
            <a:normAutofit fontScale="92500"/>
          </a:bodyPr>
          <a:lstStyle/>
          <a:p>
            <a:pPr>
              <a:lnSpc>
                <a:spcPct val="110000"/>
              </a:lnSpc>
              <a:spcAft>
                <a:spcPts val="600"/>
              </a:spcAft>
            </a:pPr>
            <a:r>
              <a:rPr lang="en-US" sz="2800" dirty="0"/>
              <a:t>12 Del. C. § 3547(f) - </a:t>
            </a:r>
            <a:r>
              <a:rPr lang="en-US" dirty="0"/>
              <a:t>Presumption of Material Conflict of Interest –</a:t>
            </a:r>
          </a:p>
          <a:p>
            <a:pPr lvl="1">
              <a:lnSpc>
                <a:spcPct val="110000"/>
              </a:lnSpc>
              <a:spcAft>
                <a:spcPts val="600"/>
              </a:spcAft>
            </a:pPr>
            <a:r>
              <a:rPr lang="en-US" dirty="0"/>
              <a:t>Representative would be appointed to a fiduciary or </a:t>
            </a:r>
            <a:r>
              <a:rPr lang="en-US" dirty="0" err="1"/>
              <a:t>nonfiduciary</a:t>
            </a:r>
            <a:r>
              <a:rPr lang="en-US" dirty="0"/>
              <a:t> position (unless already serving in another position and will not receive greater authority, broader discretion, or increased protection)</a:t>
            </a:r>
          </a:p>
          <a:p>
            <a:pPr lvl="1">
              <a:lnSpc>
                <a:spcPct val="110000"/>
              </a:lnSpc>
              <a:spcAft>
                <a:spcPts val="600"/>
              </a:spcAft>
            </a:pPr>
            <a:r>
              <a:rPr lang="en-US" dirty="0"/>
              <a:t>Representative already serves in a fiduciary or </a:t>
            </a:r>
            <a:r>
              <a:rPr lang="en-US" dirty="0" err="1"/>
              <a:t>nonfiduciary</a:t>
            </a:r>
            <a:r>
              <a:rPr lang="en-US" dirty="0"/>
              <a:t> position and will receive greater authority, broader discretion, or increased protection</a:t>
            </a:r>
          </a:p>
          <a:p>
            <a:pPr lvl="1">
              <a:lnSpc>
                <a:spcPct val="110000"/>
              </a:lnSpc>
              <a:spcAft>
                <a:spcPts val="600"/>
              </a:spcAft>
            </a:pPr>
            <a:r>
              <a:rPr lang="en-US" dirty="0"/>
              <a:t>Representative has any other actual or potential conflict of interest with the represented beneficiaries with respect to the particular question or dispute –</a:t>
            </a:r>
          </a:p>
          <a:p>
            <a:pPr lvl="2">
              <a:lnSpc>
                <a:spcPct val="110000"/>
              </a:lnSpc>
              <a:spcAft>
                <a:spcPts val="600"/>
              </a:spcAft>
            </a:pPr>
            <a:r>
              <a:rPr lang="en-US" dirty="0"/>
              <a:t>Differing investment horizon </a:t>
            </a:r>
          </a:p>
          <a:p>
            <a:pPr lvl="2">
              <a:lnSpc>
                <a:spcPct val="110000"/>
              </a:lnSpc>
              <a:spcAft>
                <a:spcPts val="600"/>
              </a:spcAft>
            </a:pPr>
            <a:r>
              <a:rPr lang="en-US" dirty="0"/>
              <a:t>Interest in present income over capital growth</a:t>
            </a:r>
          </a:p>
          <a:p>
            <a:endParaRPr lang="en-US" dirty="0"/>
          </a:p>
        </p:txBody>
      </p:sp>
      <p:sp>
        <p:nvSpPr>
          <p:cNvPr id="5" name="Slide Number Placeholder 2">
            <a:extLst>
              <a:ext uri="{FF2B5EF4-FFF2-40B4-BE49-F238E27FC236}">
                <a16:creationId xmlns:a16="http://schemas.microsoft.com/office/drawing/2014/main" id="{E2CFD62B-13FF-B033-3987-1EB9049E0755}"/>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34</a:t>
            </a:fld>
            <a:endParaRPr lang="en-US" dirty="0"/>
          </a:p>
        </p:txBody>
      </p:sp>
    </p:spTree>
    <p:extLst>
      <p:ext uri="{BB962C8B-B14F-4D97-AF65-F5344CB8AC3E}">
        <p14:creationId xmlns:p14="http://schemas.microsoft.com/office/powerpoint/2010/main" val="782524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26582"/>
            <a:ext cx="9962983" cy="1325563"/>
          </a:xfrm>
        </p:spPr>
        <p:txBody>
          <a:bodyPr>
            <a:normAutofit/>
          </a:bodyPr>
          <a:lstStyle/>
          <a:p>
            <a:r>
              <a:rPr lang="en-US" dirty="0">
                <a:solidFill>
                  <a:schemeClr val="bg1">
                    <a:lumMod val="50000"/>
                  </a:schemeClr>
                </a:solidFill>
              </a:rPr>
              <a:t>DUTY TO REPORT IN DELAWARE: </a:t>
            </a:r>
            <a:br>
              <a:rPr lang="en-US" dirty="0">
                <a:solidFill>
                  <a:schemeClr val="bg1">
                    <a:lumMod val="50000"/>
                  </a:schemeClr>
                </a:solidFill>
              </a:rPr>
            </a:br>
            <a:r>
              <a:rPr lang="en-US" u="sng" dirty="0"/>
              <a:t>Best Practices</a:t>
            </a:r>
            <a:endParaRPr lang="en-US" b="1" u="sng" dirty="0">
              <a:latin typeface="+mn-lt"/>
            </a:endParaRPr>
          </a:p>
        </p:txBody>
      </p:sp>
      <p:sp>
        <p:nvSpPr>
          <p:cNvPr id="3" name="Content Placeholder 2"/>
          <p:cNvSpPr>
            <a:spLocks noGrp="1"/>
          </p:cNvSpPr>
          <p:nvPr>
            <p:ph idx="1"/>
          </p:nvPr>
        </p:nvSpPr>
        <p:spPr>
          <a:xfrm>
            <a:off x="1749288" y="1645923"/>
            <a:ext cx="9962982" cy="4648172"/>
          </a:xfrm>
        </p:spPr>
        <p:txBody>
          <a:bodyPr>
            <a:normAutofit fontScale="92500" lnSpcReduction="10000"/>
          </a:bodyPr>
          <a:lstStyle/>
          <a:p>
            <a:r>
              <a:rPr lang="en-US" dirty="0"/>
              <a:t>Follow the terms of the trust instrument, unless contrary to applicable law</a:t>
            </a:r>
          </a:p>
          <a:p>
            <a:r>
              <a:rPr lang="en-US" dirty="0"/>
              <a:t>Keep detailed accounts and records</a:t>
            </a:r>
          </a:p>
          <a:p>
            <a:r>
              <a:rPr lang="en-US" dirty="0"/>
              <a:t>Provide each current and possibly presumptive remainder beneficiary (or their designated representatives) with:</a:t>
            </a:r>
          </a:p>
          <a:p>
            <a:pPr lvl="1"/>
            <a:r>
              <a:rPr lang="en-US" dirty="0"/>
              <a:t>Information that affects their rights</a:t>
            </a:r>
          </a:p>
          <a:p>
            <a:pPr lvl="1"/>
            <a:r>
              <a:rPr lang="en-US" dirty="0"/>
              <a:t>Information on beneficiary’s status</a:t>
            </a:r>
          </a:p>
          <a:p>
            <a:pPr lvl="1"/>
            <a:r>
              <a:rPr lang="en-US" dirty="0"/>
              <a:t>Basic information, including existence, name, and how it was created</a:t>
            </a:r>
          </a:p>
          <a:p>
            <a:pPr lvl="1"/>
            <a:r>
              <a:rPr lang="en-US" dirty="0"/>
              <a:t>Information on right to obtain further information</a:t>
            </a:r>
          </a:p>
          <a:p>
            <a:pPr lvl="1"/>
            <a:r>
              <a:rPr lang="en-US" dirty="0"/>
              <a:t>Information about the trusteeship</a:t>
            </a:r>
          </a:p>
          <a:p>
            <a:pPr lvl="1"/>
            <a:r>
              <a:rPr lang="en-US" dirty="0"/>
              <a:t>If beneficiary is a discretionary </a:t>
            </a:r>
            <a:r>
              <a:rPr lang="en-US" dirty="0" err="1"/>
              <a:t>distributee</a:t>
            </a:r>
            <a:r>
              <a:rPr lang="en-US" dirty="0"/>
              <a:t>, information about how the trustee makes distribution decisions and what information would be helpful to the trustee…</a:t>
            </a:r>
          </a:p>
          <a:p>
            <a:endParaRPr lang="en-US" dirty="0"/>
          </a:p>
          <a:p>
            <a:pPr lvl="1"/>
            <a:endParaRPr lang="en-US" dirty="0"/>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0B4566E2-5E5E-54F6-8010-22A7F0CF2E9F}"/>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35</a:t>
            </a:fld>
            <a:endParaRPr lang="en-US" dirty="0"/>
          </a:p>
        </p:txBody>
      </p:sp>
    </p:spTree>
    <p:extLst>
      <p:ext uri="{BB962C8B-B14F-4D97-AF65-F5344CB8AC3E}">
        <p14:creationId xmlns:p14="http://schemas.microsoft.com/office/powerpoint/2010/main" val="802709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26586"/>
            <a:ext cx="9962983" cy="1325563"/>
          </a:xfrm>
        </p:spPr>
        <p:txBody>
          <a:bodyPr>
            <a:normAutofit/>
          </a:bodyPr>
          <a:lstStyle/>
          <a:p>
            <a:r>
              <a:rPr lang="en-US" dirty="0">
                <a:solidFill>
                  <a:schemeClr val="bg1">
                    <a:lumMod val="50000"/>
                  </a:schemeClr>
                </a:solidFill>
              </a:rPr>
              <a:t>DUTY TO REPORT IN DELAWARE: </a:t>
            </a:r>
            <a:br>
              <a:rPr lang="en-US" dirty="0">
                <a:solidFill>
                  <a:schemeClr val="bg1">
                    <a:lumMod val="50000"/>
                  </a:schemeClr>
                </a:solidFill>
              </a:rPr>
            </a:br>
            <a:r>
              <a:rPr lang="en-US" u="sng" dirty="0"/>
              <a:t>Best Practices</a:t>
            </a:r>
            <a:endParaRPr lang="en-US" b="1" u="sng" dirty="0">
              <a:latin typeface="+mn-lt"/>
            </a:endParaRPr>
          </a:p>
        </p:txBody>
      </p:sp>
      <p:sp>
        <p:nvSpPr>
          <p:cNvPr id="3" name="Content Placeholder 2"/>
          <p:cNvSpPr>
            <a:spLocks noGrp="1"/>
          </p:cNvSpPr>
          <p:nvPr>
            <p:ph idx="1"/>
          </p:nvPr>
        </p:nvSpPr>
        <p:spPr>
          <a:xfrm>
            <a:off x="1749288" y="1653876"/>
            <a:ext cx="9962982" cy="4876772"/>
          </a:xfrm>
        </p:spPr>
        <p:txBody>
          <a:bodyPr>
            <a:normAutofit/>
          </a:bodyPr>
          <a:lstStyle/>
          <a:p>
            <a:r>
              <a:rPr lang="en-US" dirty="0"/>
              <a:t>Provide each current and possibly presumptive remainder beneficiary (or their designated representatives) with:</a:t>
            </a:r>
          </a:p>
          <a:p>
            <a:pPr lvl="1"/>
            <a:r>
              <a:rPr lang="en-US" dirty="0"/>
              <a:t>Information about significant changes (including advance notices of any such changes)</a:t>
            </a:r>
          </a:p>
          <a:p>
            <a:pPr lvl="2"/>
            <a:r>
              <a:rPr lang="en-US" sz="2200" dirty="0"/>
              <a:t>Change of fiduciaries, their roles, methods and rates of compensation, standard of care, etc.</a:t>
            </a:r>
          </a:p>
          <a:p>
            <a:pPr lvl="2"/>
            <a:r>
              <a:rPr lang="en-US" sz="2200" dirty="0"/>
              <a:t>Delegation of fiduciary obligations</a:t>
            </a:r>
          </a:p>
          <a:p>
            <a:pPr lvl="2"/>
            <a:r>
              <a:rPr lang="en-US" sz="2200" dirty="0"/>
              <a:t>Significant transactions</a:t>
            </a:r>
          </a:p>
          <a:p>
            <a:pPr lvl="2"/>
            <a:r>
              <a:rPr lang="en-US" sz="2200" dirty="0"/>
              <a:t>Changes in other administrative provisions  </a:t>
            </a:r>
          </a:p>
          <a:p>
            <a:pPr lvl="1"/>
            <a:endParaRPr lang="en-US" dirty="0"/>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C2A389BB-F40F-B6DC-15C0-7EBFD1303601}"/>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36</a:t>
            </a:fld>
            <a:endParaRPr lang="en-US" dirty="0"/>
          </a:p>
        </p:txBody>
      </p:sp>
    </p:spTree>
    <p:extLst>
      <p:ext uri="{BB962C8B-B14F-4D97-AF65-F5344CB8AC3E}">
        <p14:creationId xmlns:p14="http://schemas.microsoft.com/office/powerpoint/2010/main" val="1965294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26587"/>
            <a:ext cx="9962983" cy="1325563"/>
          </a:xfrm>
        </p:spPr>
        <p:txBody>
          <a:bodyPr>
            <a:normAutofit/>
          </a:bodyPr>
          <a:lstStyle/>
          <a:p>
            <a:r>
              <a:rPr lang="en-US" dirty="0">
                <a:solidFill>
                  <a:schemeClr val="bg1">
                    <a:lumMod val="50000"/>
                  </a:schemeClr>
                </a:solidFill>
              </a:rPr>
              <a:t>DUTY TO REPORT IN DELAWARE: </a:t>
            </a:r>
            <a:br>
              <a:rPr lang="en-US" dirty="0">
                <a:solidFill>
                  <a:schemeClr val="bg1">
                    <a:lumMod val="50000"/>
                  </a:schemeClr>
                </a:solidFill>
              </a:rPr>
            </a:br>
            <a:r>
              <a:rPr lang="en-US" u="sng" dirty="0"/>
              <a:t>Best Practices</a:t>
            </a:r>
            <a:endParaRPr lang="en-US" b="1" u="sng" dirty="0">
              <a:latin typeface="+mn-lt"/>
            </a:endParaRPr>
          </a:p>
        </p:txBody>
      </p:sp>
      <p:sp>
        <p:nvSpPr>
          <p:cNvPr id="3" name="Content Placeholder 2"/>
          <p:cNvSpPr>
            <a:spLocks noGrp="1"/>
          </p:cNvSpPr>
          <p:nvPr>
            <p:ph idx="1"/>
          </p:nvPr>
        </p:nvSpPr>
        <p:spPr>
          <a:xfrm>
            <a:off x="1749288" y="1645919"/>
            <a:ext cx="9962982" cy="4648172"/>
          </a:xfrm>
        </p:spPr>
        <p:txBody>
          <a:bodyPr>
            <a:normAutofit fontScale="85000" lnSpcReduction="10000"/>
          </a:bodyPr>
          <a:lstStyle/>
          <a:p>
            <a:r>
              <a:rPr lang="en-US" dirty="0"/>
              <a:t>Treat similarly situated beneficiaries similarly</a:t>
            </a:r>
          </a:p>
          <a:p>
            <a:r>
              <a:rPr lang="en-US" dirty="0"/>
              <a:t>Be fair and impartial in the treatment of beneficiaries</a:t>
            </a:r>
          </a:p>
          <a:p>
            <a:r>
              <a:rPr lang="en-US" dirty="0"/>
              <a:t>Be regular and consistent in reporting. This means be consistent in the form of the report and timing. A formal policy for situations where the default duty to inform and report applies can be helpful </a:t>
            </a:r>
          </a:p>
          <a:p>
            <a:r>
              <a:rPr lang="en-US" dirty="0"/>
              <a:t>Take special care with closely held entities and business interests held by the trust. These may require the trustee to exercise additional oversight and consider not just the beneficiaries, but shareholders or other interests</a:t>
            </a:r>
          </a:p>
          <a:p>
            <a:r>
              <a:rPr lang="en-US" dirty="0"/>
              <a:t>Assess the trust and trust administration process for any conflict of interest issues that may arise at any time during the administration of the trust</a:t>
            </a:r>
          </a:p>
          <a:p>
            <a:r>
              <a:rPr lang="en-US" dirty="0"/>
              <a:t>Confirm consent to electronic delivery of reports if not expressly provided for in the trust instrument</a:t>
            </a:r>
          </a:p>
          <a:p>
            <a:r>
              <a:rPr lang="en-US" dirty="0"/>
              <a:t>Play it safe when discretionary and vague language applies to the trustee’s fiduciary duties and liabilities under the trust instrument</a:t>
            </a:r>
          </a:p>
          <a:p>
            <a:pPr lvl="1"/>
            <a:endParaRPr lang="en-US" dirty="0"/>
          </a:p>
          <a:p>
            <a:pPr marL="0" indent="0">
              <a:buNone/>
            </a:pPr>
            <a:endParaRPr lang="en-US" dirty="0"/>
          </a:p>
          <a:p>
            <a:endParaRPr lang="en-US" dirty="0"/>
          </a:p>
        </p:txBody>
      </p:sp>
      <p:sp>
        <p:nvSpPr>
          <p:cNvPr id="5" name="Slide Number Placeholder 2">
            <a:extLst>
              <a:ext uri="{FF2B5EF4-FFF2-40B4-BE49-F238E27FC236}">
                <a16:creationId xmlns:a16="http://schemas.microsoft.com/office/drawing/2014/main" id="{139FC5BD-7E9D-E33F-29EE-43921233E8F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37</a:t>
            </a:fld>
            <a:endParaRPr lang="en-US" dirty="0"/>
          </a:p>
        </p:txBody>
      </p:sp>
    </p:spTree>
    <p:extLst>
      <p:ext uri="{BB962C8B-B14F-4D97-AF65-F5344CB8AC3E}">
        <p14:creationId xmlns:p14="http://schemas.microsoft.com/office/powerpoint/2010/main" val="2583535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1432-59FB-691C-8226-4824374B1220}"/>
              </a:ext>
            </a:extLst>
          </p:cNvPr>
          <p:cNvSpPr>
            <a:spLocks noGrp="1"/>
          </p:cNvSpPr>
          <p:nvPr>
            <p:ph type="title"/>
          </p:nvPr>
        </p:nvSpPr>
        <p:spPr>
          <a:xfrm>
            <a:off x="925013" y="2456597"/>
            <a:ext cx="10341973" cy="1031885"/>
          </a:xfrm>
        </p:spPr>
        <p:txBody>
          <a:bodyPr/>
          <a:lstStyle/>
          <a:p>
            <a:r>
              <a:rPr lang="en-US" dirty="0"/>
              <a:t>Questions?</a:t>
            </a:r>
          </a:p>
        </p:txBody>
      </p:sp>
    </p:spTree>
    <p:extLst>
      <p:ext uri="{BB962C8B-B14F-4D97-AF65-F5344CB8AC3E}">
        <p14:creationId xmlns:p14="http://schemas.microsoft.com/office/powerpoint/2010/main" val="28688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57095-9AF5-FB1C-BDDE-B3505D94F972}"/>
              </a:ext>
            </a:extLst>
          </p:cNvPr>
          <p:cNvSpPr>
            <a:spLocks noGrp="1"/>
          </p:cNvSpPr>
          <p:nvPr>
            <p:ph idx="1"/>
          </p:nvPr>
        </p:nvSpPr>
        <p:spPr>
          <a:xfrm>
            <a:off x="3185365" y="883268"/>
            <a:ext cx="8250467" cy="4667250"/>
          </a:xfrm>
        </p:spPr>
        <p:txBody>
          <a:bodyPr>
            <a:noAutofit/>
          </a:bodyPr>
          <a:lstStyle/>
          <a:p>
            <a:pPr marL="0" marR="0" indent="0">
              <a:lnSpc>
                <a:spcPct val="125000"/>
              </a:lnSpc>
              <a:spcBef>
                <a:spcPts val="0"/>
              </a:spcBef>
              <a:spcAft>
                <a:spcPts val="400"/>
              </a:spcAft>
              <a:buNone/>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Vincent C. Thomas</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is Partner in and Co-chair of Young Conaway Stargatt &amp; Taylor, LLP’s Business Planning and Tax Section.  He is a Member of the American College of Trust and Estate Counsel (ACTEC) and served as a law clerk to Chief Justice Myron Steele of the Delaware Supreme Court and a Wolcott Fellow for the Delaware Court of Chancery.  Mr. Thomas is recognized as a national speaker and authority on the administration of Delaware statutory and common law trusts, as well as complex tax and business transactions for high net worth individuals.  He earned an undergraduate degree in Accounting from the University of Delaware, his J.D. degree, </a:t>
            </a:r>
            <a:r>
              <a:rPr lang="en-US" sz="1800" i="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magna cum laude</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from Widener University Delaware Law School, and his LL.M. in Tax from Villanova University Charles </a:t>
            </a:r>
            <a:r>
              <a:rPr lang="en-US" sz="1800" dirty="0" err="1">
                <a:solidFill>
                  <a:srgbClr val="000000"/>
                </a:solidFill>
                <a:effectLst/>
                <a:latin typeface="Arial" panose="020B0604020202020204" pitchFamily="34" charset="0"/>
                <a:ea typeface="Arial" panose="020B0604020202020204" pitchFamily="34" charset="0"/>
                <a:cs typeface="Times New Roman" panose="02020603050405020304" pitchFamily="18" charset="0"/>
              </a:rPr>
              <a:t>Widger</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School of Law.  Mr. Thomas is admitted to the practice of law in Delaware. </a:t>
            </a:r>
            <a:endParaRPr lang="en-US" sz="1600" dirty="0"/>
          </a:p>
        </p:txBody>
      </p:sp>
      <p:pic>
        <p:nvPicPr>
          <p:cNvPr id="6" name="Picture 5">
            <a:extLst>
              <a:ext uri="{FF2B5EF4-FFF2-40B4-BE49-F238E27FC236}">
                <a16:creationId xmlns:a16="http://schemas.microsoft.com/office/drawing/2014/main" id="{DE5C6E90-8831-A21A-A69C-71B9E91AED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73" y="532613"/>
            <a:ext cx="2377606" cy="3566409"/>
          </a:xfrm>
          <a:prstGeom prst="rect">
            <a:avLst/>
          </a:prstGeom>
        </p:spPr>
      </p:pic>
      <p:sp>
        <p:nvSpPr>
          <p:cNvPr id="8" name="Slide Number Placeholder 2">
            <a:extLst>
              <a:ext uri="{FF2B5EF4-FFF2-40B4-BE49-F238E27FC236}">
                <a16:creationId xmlns:a16="http://schemas.microsoft.com/office/drawing/2014/main" id="{9D14F654-B81E-C4CC-336D-24A6A3A4541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39</a:t>
            </a:fld>
            <a:endParaRPr lang="en-US" dirty="0"/>
          </a:p>
        </p:txBody>
      </p:sp>
    </p:spTree>
    <p:extLst>
      <p:ext uri="{BB962C8B-B14F-4D97-AF65-F5344CB8AC3E}">
        <p14:creationId xmlns:p14="http://schemas.microsoft.com/office/powerpoint/2010/main" val="3263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9287" y="126584"/>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65000"/>
                  </a:schemeClr>
                </a:solidFill>
                <a:latin typeface="+mn-lt"/>
              </a:rPr>
            </a:br>
            <a:r>
              <a:rPr lang="en-US" u="sng" dirty="0">
                <a:latin typeface="+mn-lt"/>
              </a:rPr>
              <a:t>Case Law Beyond McNeil</a:t>
            </a:r>
          </a:p>
        </p:txBody>
      </p:sp>
      <p:sp>
        <p:nvSpPr>
          <p:cNvPr id="2" name="Content Placeholder 1"/>
          <p:cNvSpPr>
            <a:spLocks noGrp="1"/>
          </p:cNvSpPr>
          <p:nvPr>
            <p:ph idx="1"/>
          </p:nvPr>
        </p:nvSpPr>
        <p:spPr>
          <a:xfrm>
            <a:off x="1751357" y="1633574"/>
            <a:ext cx="10515600" cy="4779891"/>
          </a:xfrm>
        </p:spPr>
        <p:txBody>
          <a:bodyPr>
            <a:noAutofit/>
          </a:bodyPr>
          <a:lstStyle/>
          <a:p>
            <a:r>
              <a:rPr lang="en-US" dirty="0"/>
              <a:t>A number of Delaware cases provide guidance on how a trustee should report under the standard set forth in </a:t>
            </a:r>
            <a:r>
              <a:rPr lang="en-US" i="1" dirty="0"/>
              <a:t>McNeil</a:t>
            </a:r>
            <a:r>
              <a:rPr lang="en-US" dirty="0"/>
              <a:t>, including:</a:t>
            </a:r>
          </a:p>
          <a:p>
            <a:pPr lvl="1"/>
            <a:r>
              <a:rPr lang="en-US" sz="2000" i="1" dirty="0"/>
              <a:t>Graham v. Graham</a:t>
            </a:r>
            <a:r>
              <a:rPr lang="en-US" sz="2000" dirty="0"/>
              <a:t>, No. 2018-0084-MTZ, 2020 WL 13854376 (Del. Ch. Jan. 30, 2020), </a:t>
            </a:r>
            <a:r>
              <a:rPr lang="en-US" sz="2000" i="1" dirty="0"/>
              <a:t>aff’d</a:t>
            </a:r>
            <a:r>
              <a:rPr lang="en-US" sz="2000" dirty="0"/>
              <a:t>, 249 </a:t>
            </a:r>
            <a:r>
              <a:rPr lang="en-US" sz="2000" dirty="0" err="1"/>
              <a:t>A.3d</a:t>
            </a:r>
            <a:r>
              <a:rPr lang="en-US" sz="2000" dirty="0"/>
              <a:t> 105 (Del. 2021) </a:t>
            </a:r>
          </a:p>
          <a:p>
            <a:pPr lvl="1"/>
            <a:r>
              <a:rPr lang="en-US" sz="2000" i="1" dirty="0"/>
              <a:t>Tigani v. Tigani</a:t>
            </a:r>
            <a:r>
              <a:rPr lang="en-US" sz="2000" dirty="0"/>
              <a:t>, No. 2017-0786-KSJM, 2021 WL 1197576 (Del. Ch. Mar. 30, 2021),</a:t>
            </a:r>
            <a:r>
              <a:rPr lang="en-US" sz="2000" i="1" dirty="0"/>
              <a:t> aff’d</a:t>
            </a:r>
            <a:r>
              <a:rPr lang="en-US" sz="2000" dirty="0"/>
              <a:t>, 271 </a:t>
            </a:r>
            <a:r>
              <a:rPr lang="en-US" sz="2000" dirty="0" err="1"/>
              <a:t>A.3d</a:t>
            </a:r>
            <a:r>
              <a:rPr lang="en-US" sz="2000" dirty="0"/>
              <a:t> 741 (Del. 2022) </a:t>
            </a:r>
          </a:p>
          <a:p>
            <a:pPr lvl="1"/>
            <a:r>
              <a:rPr lang="en-US" sz="2000" i="1" dirty="0"/>
              <a:t>In re Tr. FBO DuPont Under Tr. Agreement dated Aug. 4, 1936</a:t>
            </a:r>
            <a:r>
              <a:rPr lang="en-US" sz="2000" dirty="0"/>
              <a:t>, No. 12904-MG, 2018 WL 4610766 (Del. Ch. Sept. 25, 2018). The of the power. </a:t>
            </a:r>
          </a:p>
          <a:p>
            <a:pPr lvl="1"/>
            <a:r>
              <a:rPr lang="en-US" sz="2000" i="1" dirty="0"/>
              <a:t>NHB Advisors, Inc. v. Monroe Capital LLC</a:t>
            </a:r>
            <a:r>
              <a:rPr lang="en-US" sz="2000" dirty="0"/>
              <a:t>, 2013 WL 6906234 (Del. Ch. Dec. 27, 2013). </a:t>
            </a:r>
          </a:p>
          <a:p>
            <a:pPr lvl="1"/>
            <a:r>
              <a:rPr lang="en-US" sz="2000" i="1" dirty="0" err="1"/>
              <a:t>Rende</a:t>
            </a:r>
            <a:r>
              <a:rPr lang="en-US" sz="2000" i="1" dirty="0"/>
              <a:t> v. </a:t>
            </a:r>
            <a:r>
              <a:rPr lang="en-US" sz="2000" i="1" dirty="0" err="1"/>
              <a:t>Rende</a:t>
            </a:r>
            <a:r>
              <a:rPr lang="en-US" sz="2000" dirty="0"/>
              <a:t>, No. 2021-0734-SEM, 2023 WL 2180572 (Del. Ch. Feb. 23, 2023). </a:t>
            </a:r>
          </a:p>
        </p:txBody>
      </p:sp>
      <p:sp>
        <p:nvSpPr>
          <p:cNvPr id="5" name="Slide Number Placeholder 2">
            <a:extLst>
              <a:ext uri="{FF2B5EF4-FFF2-40B4-BE49-F238E27FC236}">
                <a16:creationId xmlns:a16="http://schemas.microsoft.com/office/drawing/2014/main" id="{7FD423B8-43D1-D381-3B5E-EBFCF212E083}"/>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4</a:t>
            </a:fld>
            <a:endParaRPr lang="en-US" dirty="0"/>
          </a:p>
        </p:txBody>
      </p:sp>
    </p:spTree>
    <p:extLst>
      <p:ext uri="{BB962C8B-B14F-4D97-AF65-F5344CB8AC3E}">
        <p14:creationId xmlns:p14="http://schemas.microsoft.com/office/powerpoint/2010/main" val="3333941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57095-9AF5-FB1C-BDDE-B3505D94F972}"/>
              </a:ext>
            </a:extLst>
          </p:cNvPr>
          <p:cNvSpPr>
            <a:spLocks noGrp="1"/>
          </p:cNvSpPr>
          <p:nvPr>
            <p:ph idx="1"/>
          </p:nvPr>
        </p:nvSpPr>
        <p:spPr>
          <a:xfrm>
            <a:off x="3271993" y="837398"/>
            <a:ext cx="8386608" cy="4667250"/>
          </a:xfrm>
        </p:spPr>
        <p:txBody>
          <a:bodyPr>
            <a:noAutofit/>
          </a:bodyPr>
          <a:lstStyle/>
          <a:p>
            <a:pPr marL="0" marR="0" indent="0">
              <a:spcBef>
                <a:spcPts val="0"/>
              </a:spcBef>
              <a:spcAft>
                <a:spcPts val="0"/>
              </a:spcAft>
              <a:buNone/>
            </a:pPr>
            <a:r>
              <a:rPr lang="en-US" sz="1800" b="1" dirty="0">
                <a:solidFill>
                  <a:srgbClr val="000000"/>
                </a:solidFill>
                <a:effectLst/>
                <a:ea typeface="Arial" panose="020B0604020202020204" pitchFamily="34" charset="0"/>
              </a:rPr>
              <a:t>Aileen C. </a:t>
            </a:r>
            <a:r>
              <a:rPr lang="en-US" sz="1800" b="1">
                <a:solidFill>
                  <a:srgbClr val="000000"/>
                </a:solidFill>
                <a:effectLst/>
                <a:ea typeface="Arial" panose="020B0604020202020204" pitchFamily="34" charset="0"/>
              </a:rPr>
              <a:t>Denne-Bolton </a:t>
            </a:r>
            <a:r>
              <a:rPr lang="en-US" sz="1800">
                <a:effectLst/>
                <a:ea typeface="Times New Roman" panose="02020603050405020304" pitchFamily="18" charset="0"/>
              </a:rPr>
              <a:t>is </a:t>
            </a:r>
            <a:r>
              <a:rPr lang="en-US" sz="1800" dirty="0">
                <a:effectLst/>
                <a:ea typeface="Times New Roman" panose="02020603050405020304" pitchFamily="18" charset="0"/>
              </a:rPr>
              <a:t>a Managing Director and Fiduciary Counsel in Brown Brothers Harriman &amp; Co. (BBH). Over her many years at BBH, Ms. Denne-Bolton has had various senior roles in the BBH Trust Company in New York, covering wealth planning, fiduciary administration, operations, legal, compliance and risk, including over 10 years as Director of Institutional Trust Services to the insurance and reinsurance clients of BBH.  Ms. Denne-Bolton joined BBH’s Office of the General Counsel in 2015, as Fiduciary Counsel to the BBH Trust Companies in the U.S. and the Cayman Islands. </a:t>
            </a:r>
          </a:p>
          <a:p>
            <a:pPr marL="0" marR="0" indent="0">
              <a:spcBef>
                <a:spcPts val="0"/>
              </a:spcBef>
              <a:spcAft>
                <a:spcPts val="0"/>
              </a:spcAft>
              <a:buNone/>
            </a:pPr>
            <a:r>
              <a:rPr lang="en-US" sz="1800" dirty="0">
                <a:effectLst/>
                <a:ea typeface="Times New Roman" panose="02020603050405020304" pitchFamily="18" charset="0"/>
              </a:rPr>
              <a:t> </a:t>
            </a:r>
          </a:p>
          <a:p>
            <a:pPr marL="0" marR="0" indent="0">
              <a:spcBef>
                <a:spcPts val="0"/>
              </a:spcBef>
              <a:spcAft>
                <a:spcPts val="0"/>
              </a:spcAft>
              <a:buNone/>
            </a:pPr>
            <a:r>
              <a:rPr lang="en-US" sz="1800" dirty="0">
                <a:effectLst/>
                <a:ea typeface="Times New Roman" panose="02020603050405020304" pitchFamily="18" charset="0"/>
              </a:rPr>
              <a:t>Prior to joining BBH, Ms. Denne-Bolton practiced trusts and estate law at Kelley </a:t>
            </a:r>
            <a:r>
              <a:rPr lang="en-US" sz="1800" dirty="0" err="1">
                <a:effectLst/>
                <a:ea typeface="Times New Roman" panose="02020603050405020304" pitchFamily="18" charset="0"/>
              </a:rPr>
              <a:t>Drye</a:t>
            </a:r>
            <a:r>
              <a:rPr lang="en-US" sz="1800" dirty="0">
                <a:effectLst/>
                <a:ea typeface="Times New Roman" panose="02020603050405020304" pitchFamily="18" charset="0"/>
              </a:rPr>
              <a:t> &amp; Warren LLP, with a focus on estate planning, fiduciary administration and fiduciary litigation.  </a:t>
            </a:r>
          </a:p>
          <a:p>
            <a:pPr marL="0" marR="0" indent="0">
              <a:spcBef>
                <a:spcPts val="0"/>
              </a:spcBef>
              <a:spcAft>
                <a:spcPts val="0"/>
              </a:spcAft>
              <a:buNone/>
            </a:pPr>
            <a:r>
              <a:rPr lang="en-US" sz="1800" dirty="0">
                <a:effectLst/>
                <a:ea typeface="Times New Roman" panose="02020603050405020304" pitchFamily="18" charset="0"/>
              </a:rPr>
              <a:t> </a:t>
            </a:r>
          </a:p>
          <a:p>
            <a:pPr marL="0" marR="0" indent="0">
              <a:spcBef>
                <a:spcPts val="0"/>
              </a:spcBef>
              <a:spcAft>
                <a:spcPts val="0"/>
              </a:spcAft>
              <a:buNone/>
            </a:pPr>
            <a:r>
              <a:rPr lang="en-US" sz="1800" dirty="0">
                <a:effectLst/>
                <a:ea typeface="Times New Roman" panose="02020603050405020304" pitchFamily="18" charset="0"/>
              </a:rPr>
              <a:t>Ms. Denne-Bolton completed a B.A. Moderatorship at Trinity College Dublin (Ireland), a postgraduate Diploma in Library and Information Studies at University College Dublin (Ireland) and graduated cum laude from Boston University School of Law.</a:t>
            </a:r>
          </a:p>
          <a:p>
            <a:pPr marL="0" marR="0" indent="0">
              <a:spcBef>
                <a:spcPts val="0"/>
              </a:spcBef>
              <a:spcAft>
                <a:spcPts val="0"/>
              </a:spcAft>
              <a:buNone/>
            </a:pPr>
            <a:r>
              <a:rPr lang="en-US" sz="1800" dirty="0">
                <a:effectLst/>
                <a:ea typeface="Times New Roman" panose="02020603050405020304" pitchFamily="18" charset="0"/>
              </a:rPr>
              <a:t> </a:t>
            </a:r>
          </a:p>
          <a:p>
            <a:pPr marL="0" marR="0" indent="0">
              <a:spcBef>
                <a:spcPts val="0"/>
              </a:spcBef>
              <a:spcAft>
                <a:spcPts val="0"/>
              </a:spcAft>
              <a:buNone/>
            </a:pPr>
            <a:r>
              <a:rPr lang="en-US" sz="1800" dirty="0">
                <a:effectLst/>
                <a:ea typeface="Times New Roman" panose="02020603050405020304" pitchFamily="18" charset="0"/>
              </a:rPr>
              <a:t>Ms. Denne-Bolton is admitted to the bars of Massachusetts and New York and is a member of the Society of Trust and Estate Practitioners (STEP), the Trust Counsel Committee and the National Conference of Lawyers and Corporate Fiduciaries of the American Bankers Association, and the Irish American Bar Association of New York.</a:t>
            </a:r>
          </a:p>
          <a:p>
            <a:pPr marL="0" marR="0" indent="0">
              <a:spcBef>
                <a:spcPts val="0"/>
              </a:spcBef>
              <a:spcAft>
                <a:spcPts val="0"/>
              </a:spcAft>
              <a:buNone/>
            </a:pPr>
            <a:r>
              <a:rPr lang="en-US" sz="1800" dirty="0">
                <a:effectLst/>
                <a:ea typeface="Times New Roman" panose="02020603050405020304" pitchFamily="18" charset="0"/>
              </a:rPr>
              <a:t> </a:t>
            </a:r>
          </a:p>
          <a:p>
            <a:pPr marL="0" marR="0" indent="0">
              <a:lnSpc>
                <a:spcPct val="125000"/>
              </a:lnSpc>
              <a:spcBef>
                <a:spcPts val="0"/>
              </a:spcBef>
              <a:spcAft>
                <a:spcPts val="400"/>
              </a:spcAft>
              <a:buNone/>
            </a:pPr>
            <a:endParaRPr lang="en-US" sz="1600" dirty="0"/>
          </a:p>
        </p:txBody>
      </p:sp>
      <p:sp>
        <p:nvSpPr>
          <p:cNvPr id="8" name="Slide Number Placeholder 2">
            <a:extLst>
              <a:ext uri="{FF2B5EF4-FFF2-40B4-BE49-F238E27FC236}">
                <a16:creationId xmlns:a16="http://schemas.microsoft.com/office/drawing/2014/main" id="{9D14F654-B81E-C4CC-336D-24A6A3A4541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40</a:t>
            </a:fld>
            <a:endParaRPr lang="en-US" dirty="0"/>
          </a:p>
        </p:txBody>
      </p:sp>
      <p:pic>
        <p:nvPicPr>
          <p:cNvPr id="4" name="Picture 3">
            <a:extLst>
              <a:ext uri="{FF2B5EF4-FFF2-40B4-BE49-F238E27FC236}">
                <a16:creationId xmlns:a16="http://schemas.microsoft.com/office/drawing/2014/main" id="{F0E85A4C-E7FF-3F0B-968A-3926A1BBE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64143"/>
            <a:ext cx="2438400" cy="3657600"/>
          </a:xfrm>
          <a:prstGeom prst="rect">
            <a:avLst/>
          </a:prstGeom>
        </p:spPr>
      </p:pic>
    </p:spTree>
    <p:extLst>
      <p:ext uri="{BB962C8B-B14F-4D97-AF65-F5344CB8AC3E}">
        <p14:creationId xmlns:p14="http://schemas.microsoft.com/office/powerpoint/2010/main" val="3806444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Attorney-Client Privilege &amp; Attorney Work Product</a:t>
            </a:r>
            <a:endParaRPr lang="en-US" dirty="0"/>
          </a:p>
        </p:txBody>
      </p:sp>
      <p:sp>
        <p:nvSpPr>
          <p:cNvPr id="5" name="TextBox 4"/>
          <p:cNvSpPr txBox="1"/>
          <p:nvPr/>
        </p:nvSpPr>
        <p:spPr>
          <a:xfrm>
            <a:off x="11654971" y="6444343"/>
            <a:ext cx="435422" cy="369332"/>
          </a:xfrm>
          <a:prstGeom prst="rect">
            <a:avLst/>
          </a:prstGeom>
          <a:noFill/>
          <a:ln>
            <a:noFill/>
          </a:ln>
        </p:spPr>
        <p:txBody>
          <a:bodyPr wrap="square" rtlCol="0">
            <a:spAutoFit/>
          </a:bodyPr>
          <a:lstStyle/>
          <a:p>
            <a:r>
              <a:rPr lang="en-US" dirty="0"/>
              <a:t>16</a:t>
            </a:r>
          </a:p>
        </p:txBody>
      </p:sp>
    </p:spTree>
    <p:extLst>
      <p:ext uri="{BB962C8B-B14F-4D97-AF65-F5344CB8AC3E}">
        <p14:creationId xmlns:p14="http://schemas.microsoft.com/office/powerpoint/2010/main" val="3006944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3AE12-1580-F277-CD6E-065080C54019}"/>
              </a:ext>
            </a:extLst>
          </p:cNvPr>
          <p:cNvSpPr>
            <a:spLocks noGrp="1"/>
          </p:cNvSpPr>
          <p:nvPr>
            <p:ph type="title"/>
          </p:nvPr>
        </p:nvSpPr>
        <p:spPr/>
        <p:txBody>
          <a:bodyPr/>
          <a:lstStyle/>
          <a:p>
            <a:r>
              <a:rPr lang="en-US" dirty="0"/>
              <a:t>Disclaimer</a:t>
            </a:r>
          </a:p>
        </p:txBody>
      </p:sp>
      <p:sp>
        <p:nvSpPr>
          <p:cNvPr id="4" name="Content Placeholder 3">
            <a:extLst>
              <a:ext uri="{FF2B5EF4-FFF2-40B4-BE49-F238E27FC236}">
                <a16:creationId xmlns:a16="http://schemas.microsoft.com/office/drawing/2014/main" id="{78D85C34-7EDF-0DA3-DF5C-A04960CE83CF}"/>
              </a:ext>
            </a:extLst>
          </p:cNvPr>
          <p:cNvSpPr>
            <a:spLocks noGrp="1"/>
          </p:cNvSpPr>
          <p:nvPr>
            <p:ph idx="1"/>
          </p:nvPr>
        </p:nvSpPr>
        <p:spPr>
          <a:xfrm>
            <a:off x="1830699" y="1466809"/>
            <a:ext cx="9962983" cy="5240002"/>
          </a:xfrm>
        </p:spPr>
        <p:txBody>
          <a:bodyPr>
            <a:noAutofit/>
          </a:bodyPr>
          <a:lstStyle/>
          <a:p>
            <a:r>
              <a:rPr lang="en-US" sz="1600" dirty="0">
                <a:latin typeface="+mn-lt"/>
              </a:rPr>
              <a:t>The presentation is for general informational purposes only.  It is not intended as professional legal, accounting or tax advice, and any such intention or advice is expressly disclaimed.  The application and impact of laws can vary widely based on the specific facts involved, or may change, and you should consult directly with your legal, accounting, or tax advisor with respect to your particular inquiries and needs. Neither </a:t>
            </a:r>
            <a:r>
              <a:rPr lang="en-US" sz="1600" dirty="0">
                <a:solidFill>
                  <a:srgbClr val="000000"/>
                </a:solidFill>
                <a:effectLst/>
                <a:latin typeface="+mn-lt"/>
                <a:ea typeface="Calibri" panose="020F0502020204030204" pitchFamily="34" charset="0"/>
              </a:rPr>
              <a:t>Brown Brothers Harriman &amp; Co. nor its professionals render tax or legal advice. </a:t>
            </a:r>
            <a:endParaRPr lang="en-US" sz="1600" dirty="0">
              <a:latin typeface="+mn-lt"/>
            </a:endParaRPr>
          </a:p>
          <a:p>
            <a:r>
              <a:rPr lang="en-US" sz="1600" dirty="0">
                <a:latin typeface="+mn-lt"/>
              </a:rPr>
              <a:t>Neither the Young Conaway Stargatt &amp; Taylor LLP or any of its attorneys, Brown Brothers Harriman &amp; Co. or any of its professionals, nor any presenter is responsible for any errors or omissions contained in this presentation.  All information is provided “as is”, with no guarantee of completeness, accuracy, timeliness, and without warranty of any kind, express or implied.  In no event will Young Conaway Stargatt &amp; Taylor LLP, its attorneys, or Brown Brothers Harriman &amp; Co. and its professionals or any presenter be liable to you or anyone else for any decision made or action taken in reliance on any information in this presentation or for any consequential, special or similar damages, even if advised of the possibility of such damages.  This presentation does not reflect the opinions of Young Conaway Stargatt &amp; Taylor LLP or Brown Brothers Harriman &amp; Co.</a:t>
            </a:r>
          </a:p>
          <a:p>
            <a:r>
              <a:rPr lang="en-US" sz="1600" dirty="0">
                <a:latin typeface="+mn-lt"/>
              </a:rPr>
              <a:t>Circular 230 Disclosure:  To comply with U.S. Treasury Regulations, any information contained in this presentation is not intended or written to be used, and cannot be used by the recipient or any other person, for the purpose of (1) avoiding penalties or any other restrictions that may be imposed under the Internal Revenue Code or any other applicable tax law, or (2) promoting, marketing or recommending to another party any transaction, arrangement or other matter in violation of the IRC or any other applicable law or regulation.</a:t>
            </a:r>
          </a:p>
          <a:p>
            <a:r>
              <a:rPr lang="en-US" sz="1600" dirty="0">
                <a:solidFill>
                  <a:srgbClr val="000000"/>
                </a:solidFill>
                <a:effectLst/>
                <a:latin typeface="+mn-lt"/>
                <a:ea typeface="Calibri" panose="020F0502020204030204" pitchFamily="34" charset="0"/>
              </a:rPr>
              <a:t>Brown Brothers Harriman &amp; Co. (“BBH”) is used to reference the company and its affiliates. All trademarks and service marks included are the property of BBH or their respective owners. </a:t>
            </a:r>
            <a:endParaRPr lang="en-US" sz="1600" dirty="0">
              <a:effectLst/>
              <a:latin typeface="+mn-lt"/>
              <a:ea typeface="Calibri" panose="020F0502020204030204" pitchFamily="34" charset="0"/>
            </a:endParaRPr>
          </a:p>
        </p:txBody>
      </p:sp>
    </p:spTree>
    <p:extLst>
      <p:ext uri="{BB962C8B-B14F-4D97-AF65-F5344CB8AC3E}">
        <p14:creationId xmlns:p14="http://schemas.microsoft.com/office/powerpoint/2010/main" val="333033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9287" y="126589"/>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Case Law Beyond McNeil</a:t>
            </a:r>
          </a:p>
        </p:txBody>
      </p:sp>
      <p:sp>
        <p:nvSpPr>
          <p:cNvPr id="2" name="Content Placeholder 1"/>
          <p:cNvSpPr>
            <a:spLocks noGrp="1"/>
          </p:cNvSpPr>
          <p:nvPr>
            <p:ph idx="1"/>
          </p:nvPr>
        </p:nvSpPr>
        <p:spPr>
          <a:xfrm>
            <a:off x="1751355" y="1633574"/>
            <a:ext cx="10515600" cy="4779891"/>
          </a:xfrm>
        </p:spPr>
        <p:txBody>
          <a:bodyPr>
            <a:noAutofit/>
          </a:bodyPr>
          <a:lstStyle/>
          <a:p>
            <a:r>
              <a:rPr lang="en-US" dirty="0"/>
              <a:t>A number of Delaware cases provide guidance on how a trustee should report under the standard set forth in </a:t>
            </a:r>
            <a:r>
              <a:rPr lang="en-US" i="1" dirty="0"/>
              <a:t>McNeil</a:t>
            </a:r>
            <a:r>
              <a:rPr lang="en-US" dirty="0"/>
              <a:t>, including:</a:t>
            </a:r>
          </a:p>
          <a:p>
            <a:pPr lvl="1"/>
            <a:r>
              <a:rPr lang="en-US" sz="2000" i="1" dirty="0"/>
              <a:t>Mennen v. Wilmington Tr. Co</a:t>
            </a:r>
            <a:r>
              <a:rPr lang="en-US" sz="2000" dirty="0"/>
              <a:t>., No. CV 8432-ML, 2015 WL 1914599 (Del. Ch. Apr. 24, 2015), adopted, (Del. Ch. 2015), </a:t>
            </a:r>
            <a:r>
              <a:rPr lang="en-US" sz="2000" i="1" dirty="0"/>
              <a:t>aff'd sub nom</a:t>
            </a:r>
            <a:r>
              <a:rPr lang="en-US" sz="2000" dirty="0"/>
              <a:t>. </a:t>
            </a:r>
            <a:r>
              <a:rPr lang="en-US" sz="2000" i="1" dirty="0"/>
              <a:t>Mennen v. Fiduciary Tr. Int'l of Delaware</a:t>
            </a:r>
            <a:r>
              <a:rPr lang="en-US" sz="2000" dirty="0"/>
              <a:t>, 166 </a:t>
            </a:r>
            <a:r>
              <a:rPr lang="en-US" sz="2000" dirty="0" err="1"/>
              <a:t>A.3d</a:t>
            </a:r>
            <a:r>
              <a:rPr lang="en-US" sz="2000" dirty="0"/>
              <a:t> 102 (Del. 2017)  </a:t>
            </a:r>
          </a:p>
          <a:p>
            <a:pPr lvl="1"/>
            <a:r>
              <a:rPr lang="en-US" sz="2000" i="1" dirty="0"/>
              <a:t>President and Fellows of Harvard College v. Glancy</a:t>
            </a:r>
            <a:r>
              <a:rPr lang="en-US" sz="2000" dirty="0"/>
              <a:t>, No. </a:t>
            </a:r>
            <a:r>
              <a:rPr lang="en-US" sz="2000" dirty="0" err="1"/>
              <a:t>Civ.A</a:t>
            </a:r>
            <a:r>
              <a:rPr lang="en-US" sz="2000" dirty="0"/>
              <a:t>. 18790, 2003 WL 21026784 (Del. Ch. Mar. 21 2003).  </a:t>
            </a:r>
          </a:p>
          <a:p>
            <a:pPr lvl="1"/>
            <a:r>
              <a:rPr lang="en-US" sz="2000" i="1" dirty="0"/>
              <a:t>Lynch v. Barba</a:t>
            </a:r>
            <a:r>
              <a:rPr lang="en-US" sz="2000" dirty="0"/>
              <a:t>, No. CV 12083-MG, 2018 WL 1613834 (Del. Ch. Apr. 3, 2018),</a:t>
            </a:r>
            <a:r>
              <a:rPr lang="en-US" sz="2000" i="1" dirty="0"/>
              <a:t> adopted</a:t>
            </a:r>
            <a:r>
              <a:rPr lang="en-US" sz="2000" dirty="0"/>
              <a:t>, (Del. Ch. 2018). </a:t>
            </a:r>
          </a:p>
          <a:p>
            <a:pPr lvl="1"/>
            <a:r>
              <a:rPr lang="en-US" sz="2000" i="1" dirty="0"/>
              <a:t>Deputy v. Deputy</a:t>
            </a:r>
            <a:r>
              <a:rPr lang="en-US" sz="2000" dirty="0"/>
              <a:t>, C.A. No. 10874-VCZ, 2020 WL 1018554 (Del. Ch. Mar. 2, 2020).  </a:t>
            </a:r>
          </a:p>
          <a:p>
            <a:pPr lvl="1"/>
            <a:r>
              <a:rPr lang="en-US" sz="2000" i="1" dirty="0"/>
              <a:t>Rogers v. Wilmington Tr. Co.</a:t>
            </a:r>
            <a:r>
              <a:rPr lang="en-US" sz="2000" dirty="0"/>
              <a:t>, No. 21-1473, 2022 WL 621690 (</a:t>
            </a:r>
            <a:r>
              <a:rPr lang="en-US" sz="2000" dirty="0" err="1"/>
              <a:t>3d</a:t>
            </a:r>
            <a:r>
              <a:rPr lang="en-US" sz="2000" dirty="0"/>
              <a:t> Cir. Mar. 3, 2022), cert. denied, 143 S. Ct. 406, 214 L. Ed. </a:t>
            </a:r>
            <a:r>
              <a:rPr lang="en-US" sz="2000" dirty="0" err="1"/>
              <a:t>2d</a:t>
            </a:r>
            <a:r>
              <a:rPr lang="en-US" sz="2000" dirty="0"/>
              <a:t> 201 (2022).  T </a:t>
            </a:r>
          </a:p>
          <a:p>
            <a:pPr lvl="1"/>
            <a:r>
              <a:rPr lang="en-US" sz="2000" i="1" dirty="0"/>
              <a:t>In Matter of Thomas Lawrence Reeves Irrevocable Tr. Under Agreement Dated Feb. 26, 1997</a:t>
            </a:r>
            <a:r>
              <a:rPr lang="en-US" sz="2000" dirty="0"/>
              <a:t>, No. CV 8071-ML, 2015 WL 1947360 (Del. Ch. Apr. 29, 2015), </a:t>
            </a:r>
            <a:r>
              <a:rPr lang="en-US" sz="2000" i="1" dirty="0"/>
              <a:t>adopted</a:t>
            </a:r>
            <a:r>
              <a:rPr lang="en-US" sz="2000" dirty="0"/>
              <a:t>, (Del. Ch. 2015). </a:t>
            </a:r>
          </a:p>
        </p:txBody>
      </p:sp>
      <p:sp>
        <p:nvSpPr>
          <p:cNvPr id="5" name="Slide Number Placeholder 2">
            <a:extLst>
              <a:ext uri="{FF2B5EF4-FFF2-40B4-BE49-F238E27FC236}">
                <a16:creationId xmlns:a16="http://schemas.microsoft.com/office/drawing/2014/main" id="{FBFA8CB2-CB54-00C3-BB68-8AEEA39859A3}"/>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5</a:t>
            </a:fld>
            <a:endParaRPr lang="en-US" dirty="0"/>
          </a:p>
        </p:txBody>
      </p:sp>
    </p:spTree>
    <p:extLst>
      <p:ext uri="{BB962C8B-B14F-4D97-AF65-F5344CB8AC3E}">
        <p14:creationId xmlns:p14="http://schemas.microsoft.com/office/powerpoint/2010/main" val="224821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26590"/>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To Whom Must the Trustee Report?</a:t>
            </a:r>
            <a:r>
              <a:rPr lang="en-US" dirty="0">
                <a:latin typeface="+mn-lt"/>
              </a:rPr>
              <a:t>	</a:t>
            </a:r>
          </a:p>
        </p:txBody>
      </p:sp>
      <p:sp>
        <p:nvSpPr>
          <p:cNvPr id="3" name="Content Placeholder 2"/>
          <p:cNvSpPr>
            <a:spLocks noGrp="1"/>
          </p:cNvSpPr>
          <p:nvPr>
            <p:ph idx="1"/>
          </p:nvPr>
        </p:nvSpPr>
        <p:spPr>
          <a:xfrm>
            <a:off x="1749287" y="1649399"/>
            <a:ext cx="10515600" cy="4770247"/>
          </a:xfrm>
        </p:spPr>
        <p:txBody>
          <a:bodyPr>
            <a:normAutofit/>
          </a:bodyPr>
          <a:lstStyle/>
          <a:p>
            <a:pPr>
              <a:lnSpc>
                <a:spcPct val="100000"/>
              </a:lnSpc>
              <a:spcBef>
                <a:spcPts val="0"/>
              </a:spcBef>
              <a:spcAft>
                <a:spcPts val="1800"/>
              </a:spcAft>
            </a:pPr>
            <a:r>
              <a:rPr lang="en-US" dirty="0"/>
              <a:t>Generally, a trustee’s duty to report flows to the current beneficiaries (</a:t>
            </a:r>
            <a:r>
              <a:rPr lang="en-US" i="1" dirty="0"/>
              <a:t>McNeil) </a:t>
            </a:r>
            <a:r>
              <a:rPr lang="en-US" dirty="0"/>
              <a:t>and potentially the presumptive remainder beneficiaries </a:t>
            </a:r>
            <a:r>
              <a:rPr lang="en-US" i="1" dirty="0"/>
              <a:t>(Graham v. Graham; </a:t>
            </a:r>
            <a:r>
              <a:rPr lang="en-US" i="1" dirty="0" err="1"/>
              <a:t>Tigani</a:t>
            </a:r>
            <a:r>
              <a:rPr lang="en-US" i="1" dirty="0"/>
              <a:t> v. </a:t>
            </a:r>
            <a:r>
              <a:rPr lang="en-US" i="1" dirty="0" err="1"/>
              <a:t>Tigani</a:t>
            </a:r>
            <a:r>
              <a:rPr lang="en-US" dirty="0"/>
              <a:t>) of a trust</a:t>
            </a:r>
            <a:r>
              <a:rPr lang="en-US" i="1" dirty="0"/>
              <a:t>.</a:t>
            </a:r>
            <a:r>
              <a:rPr lang="en-US" dirty="0"/>
              <a:t> However, if a more remote beneficiary’s interests are implicated in a specific matter, such beneficiary likely will be entitled to information.</a:t>
            </a:r>
          </a:p>
          <a:p>
            <a:pPr>
              <a:lnSpc>
                <a:spcPct val="100000"/>
              </a:lnSpc>
              <a:spcBef>
                <a:spcPts val="0"/>
              </a:spcBef>
              <a:spcAft>
                <a:spcPts val="1800"/>
              </a:spcAft>
            </a:pPr>
            <a:r>
              <a:rPr lang="en-US" dirty="0"/>
              <a:t>No duty to potential beneficiaries whose interest is dependent upon the exercise of a limited testamentary power of appointment while the </a:t>
            </a:r>
            <a:r>
              <a:rPr lang="en-US" dirty="0" err="1"/>
              <a:t>powerholder</a:t>
            </a:r>
            <a:r>
              <a:rPr lang="en-US" dirty="0"/>
              <a:t> is still alive, whether or not a valid exercise has been executed.  (</a:t>
            </a:r>
            <a:r>
              <a:rPr lang="en-US" i="1" dirty="0"/>
              <a:t>In re </a:t>
            </a:r>
            <a:r>
              <a:rPr lang="en-US" i="1" dirty="0" err="1"/>
              <a:t>Tr</a:t>
            </a:r>
            <a:r>
              <a:rPr lang="en-US" i="1" dirty="0"/>
              <a:t> FBO </a:t>
            </a:r>
            <a:r>
              <a:rPr lang="en-US" i="1" dirty="0" err="1"/>
              <a:t>Dupont</a:t>
            </a:r>
            <a:r>
              <a:rPr lang="en-US" dirty="0"/>
              <a:t>)</a:t>
            </a:r>
          </a:p>
          <a:p>
            <a:endParaRPr lang="en-US" dirty="0"/>
          </a:p>
        </p:txBody>
      </p:sp>
      <p:sp>
        <p:nvSpPr>
          <p:cNvPr id="5" name="Slide Number Placeholder 2">
            <a:extLst>
              <a:ext uri="{FF2B5EF4-FFF2-40B4-BE49-F238E27FC236}">
                <a16:creationId xmlns:a16="http://schemas.microsoft.com/office/drawing/2014/main" id="{3463C2ED-664A-87BB-A275-A06929B8F3FF}"/>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6</a:t>
            </a:fld>
            <a:endParaRPr lang="en-US" dirty="0"/>
          </a:p>
        </p:txBody>
      </p:sp>
    </p:spTree>
    <p:extLst>
      <p:ext uri="{BB962C8B-B14F-4D97-AF65-F5344CB8AC3E}">
        <p14:creationId xmlns:p14="http://schemas.microsoft.com/office/powerpoint/2010/main" val="165147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553" y="120623"/>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To Whom Must the Trustee Report?</a:t>
            </a:r>
            <a:r>
              <a:rPr lang="en-US" dirty="0">
                <a:latin typeface="+mn-lt"/>
              </a:rPr>
              <a:t>	</a:t>
            </a:r>
          </a:p>
        </p:txBody>
      </p:sp>
      <p:sp>
        <p:nvSpPr>
          <p:cNvPr id="3" name="Content Placeholder 2"/>
          <p:cNvSpPr>
            <a:spLocks noGrp="1"/>
          </p:cNvSpPr>
          <p:nvPr>
            <p:ph idx="1"/>
          </p:nvPr>
        </p:nvSpPr>
        <p:spPr>
          <a:xfrm>
            <a:off x="1760553" y="1649400"/>
            <a:ext cx="10192229" cy="4952810"/>
          </a:xfrm>
        </p:spPr>
        <p:txBody>
          <a:bodyPr>
            <a:normAutofit fontScale="92500" lnSpcReduction="10000"/>
          </a:bodyPr>
          <a:lstStyle/>
          <a:p>
            <a:pPr>
              <a:lnSpc>
                <a:spcPct val="100000"/>
              </a:lnSpc>
              <a:spcBef>
                <a:spcPts val="0"/>
              </a:spcBef>
              <a:spcAft>
                <a:spcPts val="1200"/>
              </a:spcAft>
            </a:pPr>
            <a:r>
              <a:rPr lang="en-US" sz="3000" dirty="0"/>
              <a:t>RESTATEMENT (THIRD) OF TRUSTS </a:t>
            </a:r>
          </a:p>
          <a:p>
            <a:pPr lvl="1">
              <a:lnSpc>
                <a:spcPct val="100000"/>
              </a:lnSpc>
              <a:spcBef>
                <a:spcPts val="0"/>
              </a:spcBef>
              <a:spcAft>
                <a:spcPts val="1200"/>
              </a:spcAft>
            </a:pPr>
            <a:r>
              <a:rPr lang="en-US" sz="2800" dirty="0"/>
              <a:t>A trustee has a duty to promptly inform fairly representative beneficiaries of the basic information about the trust, their beneficial statuses, and the trusteeship.</a:t>
            </a:r>
          </a:p>
          <a:p>
            <a:pPr lvl="1">
              <a:lnSpc>
                <a:spcPct val="100000"/>
              </a:lnSpc>
              <a:spcBef>
                <a:spcPts val="0"/>
              </a:spcBef>
              <a:spcAft>
                <a:spcPts val="1200"/>
              </a:spcAft>
            </a:pPr>
            <a:r>
              <a:rPr lang="en-US" sz="2800" dirty="0"/>
              <a:t>Generally, this duty can be satisfied under the Restatement (Third) by providing information to current beneficiaries and to those who would be entitled or eligible to receive distributions of income or principal if either the trust or current interests were then to terminate (i.e., the presumptive remainder beneficiaries).</a:t>
            </a:r>
          </a:p>
          <a:p>
            <a:pPr lvl="1">
              <a:lnSpc>
                <a:spcPct val="100000"/>
              </a:lnSpc>
              <a:spcBef>
                <a:spcPts val="0"/>
              </a:spcBef>
              <a:spcAft>
                <a:spcPts val="1200"/>
              </a:spcAft>
            </a:pPr>
            <a:r>
              <a:rPr lang="en-US" sz="2800" dirty="0"/>
              <a:t>If trust is revocable, duty is only to living grantor </a:t>
            </a:r>
            <a:r>
              <a:rPr lang="en-US" sz="2800"/>
              <a:t>who </a:t>
            </a:r>
            <a:br>
              <a:rPr lang="en-US" sz="2800"/>
            </a:br>
            <a:r>
              <a:rPr lang="en-US" sz="2800"/>
              <a:t>has </a:t>
            </a:r>
            <a:r>
              <a:rPr lang="en-US" sz="2800" dirty="0"/>
              <a:t>capacity</a:t>
            </a:r>
            <a:endParaRPr lang="en-US" dirty="0"/>
          </a:p>
        </p:txBody>
      </p:sp>
      <p:sp>
        <p:nvSpPr>
          <p:cNvPr id="5" name="Slide Number Placeholder 2">
            <a:extLst>
              <a:ext uri="{FF2B5EF4-FFF2-40B4-BE49-F238E27FC236}">
                <a16:creationId xmlns:a16="http://schemas.microsoft.com/office/drawing/2014/main" id="{0DED77D8-5450-D5C7-1B9C-2C010A02E84D}"/>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7</a:t>
            </a:fld>
            <a:endParaRPr lang="en-US" dirty="0"/>
          </a:p>
        </p:txBody>
      </p:sp>
    </p:spTree>
    <p:extLst>
      <p:ext uri="{BB962C8B-B14F-4D97-AF65-F5344CB8AC3E}">
        <p14:creationId xmlns:p14="http://schemas.microsoft.com/office/powerpoint/2010/main" val="187214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238" y="118631"/>
            <a:ext cx="9962983" cy="1325563"/>
          </a:xfrm>
        </p:spPr>
        <p:txBody>
          <a:bodyPr>
            <a:normAutofit/>
          </a:bodyPr>
          <a:lstStyle/>
          <a:p>
            <a:r>
              <a:rPr lang="en-US" dirty="0">
                <a:solidFill>
                  <a:schemeClr val="bg1">
                    <a:lumMod val="50000"/>
                  </a:schemeClr>
                </a:solidFill>
                <a:latin typeface="+mn-lt"/>
              </a:rPr>
              <a:t>DUTY TO REPORT IN DELAWARE: </a:t>
            </a:r>
            <a:br>
              <a:rPr lang="en-US" dirty="0">
                <a:solidFill>
                  <a:schemeClr val="bg1">
                    <a:lumMod val="50000"/>
                  </a:schemeClr>
                </a:solidFill>
                <a:latin typeface="+mn-lt"/>
              </a:rPr>
            </a:br>
            <a:r>
              <a:rPr lang="en-US" u="sng" dirty="0">
                <a:latin typeface="+mn-lt"/>
              </a:rPr>
              <a:t>To Whom Must the Trustee Report?</a:t>
            </a:r>
            <a:r>
              <a:rPr lang="en-US" dirty="0">
                <a:latin typeface="+mn-lt"/>
              </a:rPr>
              <a:t>	</a:t>
            </a:r>
          </a:p>
        </p:txBody>
      </p:sp>
      <p:sp>
        <p:nvSpPr>
          <p:cNvPr id="3" name="Content Placeholder 2"/>
          <p:cNvSpPr>
            <a:spLocks noGrp="1"/>
          </p:cNvSpPr>
          <p:nvPr>
            <p:ph idx="1"/>
          </p:nvPr>
        </p:nvSpPr>
        <p:spPr>
          <a:xfrm>
            <a:off x="1761679" y="1657350"/>
            <a:ext cx="10191245" cy="4770247"/>
          </a:xfrm>
        </p:spPr>
        <p:txBody>
          <a:bodyPr>
            <a:normAutofit fontScale="85000" lnSpcReduction="20000"/>
          </a:bodyPr>
          <a:lstStyle/>
          <a:p>
            <a:pPr marL="0" indent="0">
              <a:lnSpc>
                <a:spcPct val="100000"/>
              </a:lnSpc>
              <a:spcBef>
                <a:spcPts val="0"/>
              </a:spcBef>
              <a:spcAft>
                <a:spcPts val="1800"/>
              </a:spcAft>
              <a:buNone/>
            </a:pPr>
            <a:r>
              <a:rPr lang="en-US" sz="3500" b="1" dirty="0">
                <a:latin typeface="+mn-lt"/>
              </a:rPr>
              <a:t>SPECIAL CASE - MINOR OR INCAPACITATED BENEFICIARY</a:t>
            </a:r>
            <a:r>
              <a:rPr lang="en-US" sz="3000" dirty="0">
                <a:latin typeface="+mn-lt"/>
              </a:rPr>
              <a:t>	</a:t>
            </a:r>
          </a:p>
          <a:p>
            <a:pPr>
              <a:lnSpc>
                <a:spcPct val="110000"/>
              </a:lnSpc>
              <a:spcBef>
                <a:spcPts val="0"/>
              </a:spcBef>
              <a:spcAft>
                <a:spcPts val="600"/>
              </a:spcAft>
            </a:pPr>
            <a:r>
              <a:rPr lang="en-US" sz="3000" dirty="0"/>
              <a:t>Specific Language in the Trust Instrument</a:t>
            </a:r>
          </a:p>
          <a:p>
            <a:pPr lvl="1">
              <a:lnSpc>
                <a:spcPct val="110000"/>
              </a:lnSpc>
              <a:spcBef>
                <a:spcPts val="0"/>
              </a:spcBef>
              <a:spcAft>
                <a:spcPts val="1800"/>
              </a:spcAft>
            </a:pPr>
            <a:r>
              <a:rPr lang="en-US" sz="3000" dirty="0"/>
              <a:t>Appointment of a designated representative or someone with some level of virtual representation</a:t>
            </a:r>
          </a:p>
          <a:p>
            <a:pPr>
              <a:lnSpc>
                <a:spcPct val="110000"/>
              </a:lnSpc>
              <a:spcBef>
                <a:spcPts val="0"/>
              </a:spcBef>
              <a:spcAft>
                <a:spcPts val="600"/>
              </a:spcAft>
            </a:pPr>
            <a:r>
              <a:rPr lang="en-US" sz="3000" dirty="0"/>
              <a:t>Parent or Guardian</a:t>
            </a:r>
          </a:p>
          <a:p>
            <a:pPr lvl="1">
              <a:lnSpc>
                <a:spcPct val="110000"/>
              </a:lnSpc>
              <a:spcBef>
                <a:spcPts val="0"/>
              </a:spcBef>
              <a:spcAft>
                <a:spcPts val="600"/>
              </a:spcAft>
            </a:pPr>
            <a:r>
              <a:rPr lang="en-US" sz="3000" dirty="0"/>
              <a:t>Trustee must be cognizant of material conflicts of interest</a:t>
            </a:r>
          </a:p>
          <a:p>
            <a:pPr lvl="1">
              <a:lnSpc>
                <a:spcPct val="110000"/>
              </a:lnSpc>
              <a:spcBef>
                <a:spcPts val="0"/>
              </a:spcBef>
              <a:spcAft>
                <a:spcPts val="1800"/>
              </a:spcAft>
            </a:pPr>
            <a:r>
              <a:rPr lang="en-US" sz="3000" dirty="0"/>
              <a:t>Delaware’s Virtual Representation Statute (12 Del. C. § 3547) provides insight on such conflicts</a:t>
            </a:r>
          </a:p>
          <a:p>
            <a:pPr>
              <a:lnSpc>
                <a:spcPct val="110000"/>
              </a:lnSpc>
              <a:spcBef>
                <a:spcPts val="0"/>
              </a:spcBef>
              <a:spcAft>
                <a:spcPts val="1800"/>
              </a:spcAft>
            </a:pPr>
            <a:r>
              <a:rPr lang="en-US" sz="3000" dirty="0"/>
              <a:t>Appoint a designated representative Under 12 Del. C.</a:t>
            </a:r>
            <a:r>
              <a:rPr lang="en-US" sz="3000" i="1" dirty="0"/>
              <a:t> </a:t>
            </a:r>
            <a:r>
              <a:rPr lang="en-US" sz="3000" dirty="0"/>
              <a:t>§ 3339</a:t>
            </a:r>
          </a:p>
          <a:p>
            <a:pPr lvl="1"/>
            <a:endParaRPr lang="en-US" dirty="0"/>
          </a:p>
          <a:p>
            <a:endParaRPr lang="en-US" dirty="0"/>
          </a:p>
        </p:txBody>
      </p:sp>
      <p:sp>
        <p:nvSpPr>
          <p:cNvPr id="5" name="Slide Number Placeholder 2">
            <a:extLst>
              <a:ext uri="{FF2B5EF4-FFF2-40B4-BE49-F238E27FC236}">
                <a16:creationId xmlns:a16="http://schemas.microsoft.com/office/drawing/2014/main" id="{7286F687-34F0-9C44-8F2A-82F67205631B}"/>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8</a:t>
            </a:fld>
            <a:endParaRPr lang="en-US" dirty="0"/>
          </a:p>
        </p:txBody>
      </p:sp>
    </p:spTree>
    <p:extLst>
      <p:ext uri="{BB962C8B-B14F-4D97-AF65-F5344CB8AC3E}">
        <p14:creationId xmlns:p14="http://schemas.microsoft.com/office/powerpoint/2010/main" val="2667461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287" y="120623"/>
            <a:ext cx="9962983" cy="1325563"/>
          </a:xfrm>
        </p:spPr>
        <p:txBody>
          <a:bodyPr>
            <a:normAutofit/>
          </a:bodyPr>
          <a:lstStyle/>
          <a:p>
            <a:r>
              <a:rPr lang="en-US" dirty="0">
                <a:solidFill>
                  <a:schemeClr val="bg1">
                    <a:lumMod val="50000"/>
                  </a:schemeClr>
                </a:solidFill>
                <a:latin typeface="+mn-lt"/>
              </a:rPr>
              <a:t>DUTY TO REPORT IN DELAWARE: </a:t>
            </a:r>
            <a:br>
              <a:rPr lang="en-US" dirty="0">
                <a:latin typeface="+mn-lt"/>
              </a:rPr>
            </a:br>
            <a:r>
              <a:rPr lang="en-US" u="sng" dirty="0">
                <a:latin typeface="+mn-lt"/>
              </a:rPr>
              <a:t>What Must a Trustee Report?</a:t>
            </a:r>
          </a:p>
        </p:txBody>
      </p:sp>
      <p:sp>
        <p:nvSpPr>
          <p:cNvPr id="3" name="Content Placeholder 2"/>
          <p:cNvSpPr>
            <a:spLocks noGrp="1"/>
          </p:cNvSpPr>
          <p:nvPr>
            <p:ph idx="1"/>
          </p:nvPr>
        </p:nvSpPr>
        <p:spPr>
          <a:xfrm>
            <a:off x="1749288" y="1645923"/>
            <a:ext cx="9962982" cy="4648172"/>
          </a:xfrm>
        </p:spPr>
        <p:txBody>
          <a:bodyPr>
            <a:normAutofit/>
          </a:bodyPr>
          <a:lstStyle/>
          <a:p>
            <a:pPr>
              <a:lnSpc>
                <a:spcPct val="100000"/>
              </a:lnSpc>
              <a:spcBef>
                <a:spcPts val="0"/>
              </a:spcBef>
              <a:spcAft>
                <a:spcPts val="1800"/>
              </a:spcAft>
            </a:pPr>
            <a:r>
              <a:rPr lang="en-US" dirty="0"/>
              <a:t>Essential Facts</a:t>
            </a:r>
          </a:p>
          <a:p>
            <a:pPr>
              <a:lnSpc>
                <a:spcPct val="100000"/>
              </a:lnSpc>
              <a:spcBef>
                <a:spcPts val="0"/>
              </a:spcBef>
              <a:spcAft>
                <a:spcPts val="1800"/>
              </a:spcAft>
            </a:pPr>
            <a:r>
              <a:rPr lang="en-US" dirty="0"/>
              <a:t>Significant Developments or Changes</a:t>
            </a:r>
          </a:p>
          <a:p>
            <a:pPr>
              <a:lnSpc>
                <a:spcPct val="100000"/>
              </a:lnSpc>
              <a:spcBef>
                <a:spcPts val="0"/>
              </a:spcBef>
              <a:spcAft>
                <a:spcPts val="1800"/>
              </a:spcAft>
            </a:pPr>
            <a:r>
              <a:rPr lang="en-US" dirty="0"/>
              <a:t>Material Information Necessary for a Beneficiary to Protect its Interest</a:t>
            </a:r>
          </a:p>
          <a:p>
            <a:pPr>
              <a:lnSpc>
                <a:spcPct val="100000"/>
              </a:lnSpc>
              <a:spcBef>
                <a:spcPts val="0"/>
              </a:spcBef>
              <a:spcAft>
                <a:spcPts val="1800"/>
              </a:spcAft>
            </a:pPr>
            <a:r>
              <a:rPr lang="en-US" dirty="0"/>
              <a:t>Information Reasonably Requested by a Beneficiary</a:t>
            </a:r>
          </a:p>
          <a:p>
            <a:pPr>
              <a:lnSpc>
                <a:spcPct val="100000"/>
              </a:lnSpc>
              <a:spcBef>
                <a:spcPts val="0"/>
              </a:spcBef>
              <a:spcAft>
                <a:spcPts val="1800"/>
              </a:spcAft>
            </a:pPr>
            <a:r>
              <a:rPr lang="en-US" dirty="0"/>
              <a:t>Trustee does not need to provide the same level of information to all beneficiaries, but should treat similarly-situated beneficiaries the same</a:t>
            </a:r>
          </a:p>
        </p:txBody>
      </p:sp>
      <p:sp>
        <p:nvSpPr>
          <p:cNvPr id="5" name="Slide Number Placeholder 2">
            <a:extLst>
              <a:ext uri="{FF2B5EF4-FFF2-40B4-BE49-F238E27FC236}">
                <a16:creationId xmlns:a16="http://schemas.microsoft.com/office/drawing/2014/main" id="{EA9B7BB6-556D-8880-6A97-5C02DD560A38}"/>
              </a:ext>
            </a:extLst>
          </p:cNvPr>
          <p:cNvSpPr txBox="1">
            <a:spLocks/>
          </p:cNvSpPr>
          <p:nvPr/>
        </p:nvSpPr>
        <p:spPr>
          <a:xfrm>
            <a:off x="9127435" y="633113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0CFE16-16BB-42FC-B15A-A0FA70B61CDA}" type="slidenum">
              <a:rPr lang="en-US" smtClean="0"/>
              <a:pPr/>
              <a:t>9</a:t>
            </a:fld>
            <a:endParaRPr lang="en-US" dirty="0"/>
          </a:p>
        </p:txBody>
      </p:sp>
    </p:spTree>
    <p:extLst>
      <p:ext uri="{BB962C8B-B14F-4D97-AF65-F5344CB8AC3E}">
        <p14:creationId xmlns:p14="http://schemas.microsoft.com/office/powerpoint/2010/main" val="3047919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5539</Words>
  <Application>Microsoft Office PowerPoint</Application>
  <PresentationFormat>Widescreen</PresentationFormat>
  <Paragraphs>326</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Didot LH HeadlineOsF</vt:lpstr>
      <vt:lpstr>Didot LH RomanOsF</vt:lpstr>
      <vt:lpstr>Times New Roman</vt:lpstr>
      <vt:lpstr>Office Theme</vt:lpstr>
      <vt:lpstr>So, Here’s What’s Going On:   A Trustee’s Fiduciary Duty to Report</vt:lpstr>
      <vt:lpstr>A Delaware Trust Fiduciary’s Duty to Report is a Common Law Duty</vt:lpstr>
      <vt:lpstr>DUTY TO REPORT IN DELAWARE:  General Rule</vt:lpstr>
      <vt:lpstr>DUTY TO REPORT IN DELAWARE:  Case Law Beyond McNeil</vt:lpstr>
      <vt:lpstr>DUTY TO REPORT IN DELAWARE:  Case Law Beyond McNeil</vt:lpstr>
      <vt:lpstr>DUTY TO REPORT IN DELAWARE:  To Whom Must the Trustee Report? </vt:lpstr>
      <vt:lpstr>DUTY TO REPORT IN DELAWARE:  To Whom Must the Trustee Report? </vt:lpstr>
      <vt:lpstr>DUTY TO REPORT IN DELAWARE:  To Whom Must the Trustee Report? </vt:lpstr>
      <vt:lpstr>DUTY TO REPORT IN DELAWARE:  What Must a Trustee Report?</vt:lpstr>
      <vt:lpstr>DUTY TO REPORT IN DELAWARE:  What Must a Trustee Report?</vt:lpstr>
      <vt:lpstr>DUTY TO REPORT IN DELAWARE:  What Must a Trustee Report?</vt:lpstr>
      <vt:lpstr>DUTY TO REPORT IN DELAWARE:  What Must a Trustee Report?</vt:lpstr>
      <vt:lpstr>DUTY TO REPORT IN DELAWARE:  What Must a Trustee Report?</vt:lpstr>
      <vt:lpstr>DUTY TO REPORT IN DELAWARE:  What Must a Trustee Report?</vt:lpstr>
      <vt:lpstr>DUTY TO REPORT IN DELAWARE:  What Must a Trustee Report?</vt:lpstr>
      <vt:lpstr>DUTY TO REPORT IN DELAWARE:  What Must a Trustee Report?</vt:lpstr>
      <vt:lpstr>DUTY TO REPORT IN DELAWARE:  When Must a Trustee Report?</vt:lpstr>
      <vt:lpstr>DUTY TO REPORT IN DELAWARE:  Relation to 12 Del. Code § 3585 – Statute of Limitations</vt:lpstr>
      <vt:lpstr>DUTY TO REPORT IN DELAWARE:  Relation to 12 Del. Code § 3585 – Statute of Limitations</vt:lpstr>
      <vt:lpstr>DUTY TO REPORT IN DELAWARE: How Should the Trustee Send the Report?</vt:lpstr>
      <vt:lpstr>DUTY TO REPORT IN DELAWARE: Directed Trustees and Excluded Co-Trustees</vt:lpstr>
      <vt:lpstr>DUTY TO REPORT IN DELAWARE: Directed Trustees and Excluded Co-Trustees</vt:lpstr>
      <vt:lpstr>DUTY TO REPORT IN DELAWARE:  Remedy for Failure to Abide by Duty</vt:lpstr>
      <vt:lpstr>DUTY TO REPORT IN DELAWARE: Silent Trusts and Designated Representatives</vt:lpstr>
      <vt:lpstr>DUTY TO REPORT IN DELAWARE: Silent Trusts and Designated Representatives</vt:lpstr>
      <vt:lpstr>DUTY TO REPORT IN DELAWARE: Silent Trusts and Designated Representatives</vt:lpstr>
      <vt:lpstr>DUTY TO REPORT IN DELAWARE: Avoiding Potential Traps in Silent Trusts</vt:lpstr>
      <vt:lpstr>DUTY TO REPORT IN DELAWARE: Avoiding Potential Traps in Silent Trusts</vt:lpstr>
      <vt:lpstr>DUTY TO REPORT IN DELAWARE: Avoiding Potential Traps in Silent Trusts</vt:lpstr>
      <vt:lpstr>DUTY TO REPORT IN DELAWARE:  Some Basics Regarding Virtual Representation</vt:lpstr>
      <vt:lpstr>DUTY TO REPORT IN DELAWARE:  Some Basics Regarding Virtual Representation, cont.</vt:lpstr>
      <vt:lpstr>DUTY TO REPORT IN DELAWARE:  Some Basics Regarding Virtual Representation, cont.</vt:lpstr>
      <vt:lpstr>DUTY TO REPORT IN DELAWARE:  Some Basics Regarding Virtual Representation, cont.</vt:lpstr>
      <vt:lpstr>DUTY TO REPORT IN DELAWARE:  Some Basics Regarding Virtual Representation, cont.</vt:lpstr>
      <vt:lpstr>DUTY TO REPORT IN DELAWARE:  Best Practices</vt:lpstr>
      <vt:lpstr>DUTY TO REPORT IN DELAWARE:  Best Practices</vt:lpstr>
      <vt:lpstr>DUTY TO REPORT IN DELAWARE:  Best Practices</vt:lpstr>
      <vt:lpstr>Questions?</vt:lpstr>
      <vt:lpstr>PowerPoint Presentation</vt:lpstr>
      <vt:lpstr>PowerPoint Presentation</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Greg</dc:creator>
  <cp:lastModifiedBy>Greg Koseluk</cp:lastModifiedBy>
  <cp:revision>1</cp:revision>
  <cp:lastPrinted>1900-01-01T05:00:00Z</cp:lastPrinted>
  <dcterms:created xsi:type="dcterms:W3CDTF">1900-01-01T05:00:00Z</dcterms:created>
  <dcterms:modified xsi:type="dcterms:W3CDTF">2024-10-22T13:22:01Z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6bf77-4383-4f51-9fdb-5d347f97c325_Enabled">
    <vt:lpwstr>true</vt:lpwstr>
  </property>
  <property fmtid="{D5CDD505-2E9C-101B-9397-08002B2CF9AE}" pid="3" name="MSIP_Label_a8a6bf77-4383-4f51-9fdb-5d347f97c325_SetDate">
    <vt:lpwstr>2024-10-18T20:30:05Z</vt:lpwstr>
  </property>
  <property fmtid="{D5CDD505-2E9C-101B-9397-08002B2CF9AE}" pid="4" name="MSIP_Label_a8a6bf77-4383-4f51-9fdb-5d347f97c325_Method">
    <vt:lpwstr>Privileged</vt:lpwstr>
  </property>
  <property fmtid="{D5CDD505-2E9C-101B-9397-08002B2CF9AE}" pid="5" name="MSIP_Label_a8a6bf77-4383-4f51-9fdb-5d347f97c325_Name">
    <vt:lpwstr>a8a6bf77-4383-4f51-9fdb-5d347f97c325</vt:lpwstr>
  </property>
  <property fmtid="{D5CDD505-2E9C-101B-9397-08002B2CF9AE}" pid="6" name="MSIP_Label_a8a6bf77-4383-4f51-9fdb-5d347f97c325_SiteId">
    <vt:lpwstr>4b2d1e6a-fefc-41f2-896b-ad5ac594ebe9</vt:lpwstr>
  </property>
  <property fmtid="{D5CDD505-2E9C-101B-9397-08002B2CF9AE}" pid="7" name="MSIP_Label_a8a6bf77-4383-4f51-9fdb-5d347f97c325_ActionId">
    <vt:lpwstr>5a34889f-64e7-4c1a-8326-f1fe2488e2ee</vt:lpwstr>
  </property>
  <property fmtid="{D5CDD505-2E9C-101B-9397-08002B2CF9AE}" pid="8" name="MSIP_Label_a8a6bf77-4383-4f51-9fdb-5d347f97c325_ContentBits">
    <vt:lpwstr>0</vt:lpwstr>
  </property>
</Properties>
</file>